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ppt/slideLayouts/slideLayout2.xml" Type="http://schemas.openxmlformats.org/officeDocument/2006/relationships/slideLayout"/><Relationship Id="rId6" Target="ppt/slideLayouts/slideLayout3.xml" Type="http://schemas.openxmlformats.org/officeDocument/2006/relationships/slideLayout"/></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14" d="100"/>
          <a:sy n="114" d="100"/>
        </p:scale>
        <p:origin x="91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titleOnly">
  <p:cSld name="仅标题">
    <p:bg>
      <p:bgPr>
        <a:solidFill>
          <a:srgbClr val="000000"/>
        </a:solidFill>
      </p:bgPr>
    </p:bg>
    <p:spTree>
      <p:nvGrpSpPr>
        <p:cNvPr id="1" name=""/>
        <p:cNvGrpSpPr/>
        <p:nvPr/>
      </p:nvGrpSpPr>
      <p:grpSpPr>
        <a:xfrm>
          <a:off x="0" y="0"/>
          <a:ext cx="0" cy="0"/>
          <a:chOff x="0" y="0"/>
          <a:chExt cx="0" cy="0"/>
        </a:xfrm>
      </p:grpSpPr>
      <p:sp>
        <p:nvSpPr>
          <p:cNvPr name="AutoShape 2" id="2"/>
          <p:cNvSpPr/>
          <p:nvPr>
            <p:ph type="title"/>
          </p:nvPr>
        </p:nvSpPr>
        <p:spPr>
          <a:xfrm>
            <a:off x="838200" y="365125"/>
            <a:ext cx="10515600" cy="1325563"/>
          </a:xfrm>
          <a:prstGeom prst="rect">
            <a:avLst/>
          </a:prstGeom>
        </p:spPr>
        <p:txBody>
          <a:bodyPr vert="horz" anchor="t" wrap="square" tIns="45720" lIns="91440" bIns="45720" rIns="91440">
            <a:normAutofit/>
          </a:bodyPr>
          <a:p>
            <a:pPr algn="l">
              <a:lnSpc>
                <a:spcPct val="90000"/>
              </a:lnSpc>
              <a:spcBef>
                <a:spcPct val="0"/>
              </a:spcBef>
            </a:pPr>
            <a:r>
              <a:rPr lang="zh-CN" b="false" i="false" sz="4400" baseline="0" u="none" altLang="en-US">
                <a:solidFill>
                  <a:srgbClr val="000000"/>
                </a:solidFill>
              </a:rPr>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title">
  <p:cSld name="标题幻灯片">
    <p:bg>
      <p:bgPr>
        <a:solidFill>
          <a:srgbClr val="000000"/>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 Id="rId3" Target="../slideLayouts/slideLayout2.xml" Type="http://schemas.openxmlformats.org/officeDocument/2006/relationships/slideLayout"/><Relationship Id="rId4" Target="../slideLayouts/slideLayout3.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3"/>
    <p:sldLayoutId id="21474836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8.png" Type="http://schemas.openxmlformats.org/officeDocument/2006/relationships/image"/><Relationship Id="rId5"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1.png" id="2"/>
          <p:cNvPicPr>
            <a:picLocks noChangeAspect="true"/>
          </p:cNvPicPr>
          <p:nvPr/>
        </p:nvPicPr>
        <p:blipFill>
          <a:blip r:embed="rId2"/>
          <a:stretch>
            <a:fillRect t="0" l="0" b="0" r="0"/>
          </a:stretch>
        </p:blipFill>
        <p:spPr>
          <a:xfrm>
            <a:off x="0" y="0"/>
            <a:ext cx="12192000" cy="6858000"/>
          </a:xfrm>
          <a:prstGeom prst="rect">
            <a:avLst/>
          </a:prstGeom>
        </p:spPr>
      </p:pic>
      <p:sp>
        <p:nvSpPr>
          <p:cNvPr name="TextBox 3" id="3"/>
          <p:cNvSpPr txBox="true"/>
          <p:nvPr/>
        </p:nvSpPr>
        <p:spPr>
          <a:xfrm>
            <a:off x="1590739" y="2432515"/>
            <a:ext cx="9242689" cy="1015663"/>
          </a:xfrm>
          <a:prstGeom prst="rect">
            <a:avLst/>
          </a:prstGeom>
          <a:noFill/>
        </p:spPr>
        <p:txBody>
          <a:bodyPr anchor="t" rtlCol="false" vert="horz" wrap="square" tIns="45720" lIns="91440" bIns="45720" rIns="91440">
            <a:spAutoFit/>
          </a:bodyPr>
          <a:lstStyle/>
          <a:p>
            <a:pPr algn="ctr" marL="0">
              <a:defRPr/>
            </a:pPr>
            <a:r>
              <a:rPr lang="zh-CN" b="true" i="false" sz="60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Credit Card Fraud Detection</a:t>
            </a:r>
            <a:endParaRPr lang="en-US" sz="1100"/>
          </a:p>
        </p:txBody>
      </p:sp>
      <p:sp>
        <p:nvSpPr>
          <p:cNvPr name="AutoShape 4" id="4"/>
          <p:cNvSpPr/>
          <p:nvPr/>
        </p:nvSpPr>
        <p:spPr>
          <a:xfrm>
            <a:off x="8932521" y="4944691"/>
            <a:ext cx="2029692" cy="421358"/>
          </a:xfrm>
          <a:prstGeom prst="roundRect">
            <a:avLst>
              <a:gd name="adj" fmla="val 50000"/>
            </a:avLst>
          </a:prstGeom>
          <a:solidFill>
            <a:srgbClr val="FFFFFF"/>
          </a:solidFill>
          <a:ln cap="flat" cmpd="sng">
            <a:prstDash val="solid"/>
          </a:ln>
          <a:effectLst>
            <a:outerShdw algn="ctr" blurRad="149987" dir="8460000" dist="250190">
              <a:srgbClr val="000000">
                <a:alpha val="28000"/>
              </a:srgbClr>
            </a:outerShdw>
          </a:effectLst>
        </p:spPr>
        <p:txBody>
          <a:bodyPr vert="horz" anchor="ctr" wrap="square" tIns="45720" lIns="91440" bIns="45720" rIns="91440">
            <a:normAutofit/>
          </a:bodyPr>
          <a:p>
            <a:pPr algn="ctr" marL="0"/>
          </a:p>
        </p:txBody>
      </p:sp>
      <p:sp>
        <p:nvSpPr>
          <p:cNvPr name="TextBox 5" id="5"/>
          <p:cNvSpPr txBox="true"/>
          <p:nvPr/>
        </p:nvSpPr>
        <p:spPr>
          <a:xfrm>
            <a:off x="9309178" y="4986093"/>
            <a:ext cx="1047082" cy="338554"/>
          </a:xfrm>
          <a:prstGeom prst="rect">
            <a:avLst/>
          </a:prstGeom>
          <a:noFill/>
        </p:spPr>
        <p:txBody>
          <a:bodyPr anchor="t" rtlCol="false" vert="horz" wrap="square" tIns="45720" lIns="91440" bIns="45720" rIns="91440">
            <a:spAutoFit/>
          </a:bodyPr>
          <a:lstStyle/>
          <a:p>
            <a:pPr algn="dist" marL="0">
              <a:defRPr/>
            </a:pPr>
            <a:r>
              <a:rPr lang="zh-CN" b="true" i="false" sz="1600" baseline="0" u="none" altLang="en-US">
                <a:solidFill>
                  <a:srgbClr val="000000"/>
                </a:solidFill>
                <a:effectLst>
                  <a:outerShdw algn="tl" blurRad="38100" dir="2700000" dist="38100">
                    <a:srgbClr val="000000">
                      <a:alpha val="43137"/>
                    </a:srgbClr>
                  </a:outerShdw>
                </a:effectLst>
                <a:latin typeface="三极准柔宋"/>
                <a:ea typeface="三极准柔宋"/>
              </a:rPr>
              <a:t>Reporter</a:t>
            </a:r>
            <a:endParaRPr lang="en-US" sz="1100"/>
          </a:p>
        </p:txBody>
      </p:sp>
      <p:sp>
        <p:nvSpPr>
          <p:cNvPr name="AutoShape 6" id="6"/>
          <p:cNvSpPr/>
          <p:nvPr/>
        </p:nvSpPr>
        <p:spPr>
          <a:xfrm rot="8100000">
            <a:off x="10416331" y="5088352"/>
            <a:ext cx="137666" cy="137666"/>
          </a:xfrm>
          <a:prstGeom prst="halfFrame">
            <a:avLst>
              <a:gd name="adj1" fmla="val 11987"/>
              <a:gd name="adj2" fmla="val 10920"/>
            </a:avLst>
          </a:prstGeom>
          <a:solidFill>
            <a:srgbClr val="FFFFFF"/>
          </a:solidFill>
          <a:ln w="12700" cap="flat" cmpd="sng">
            <a:solidFill>
              <a:srgbClr val="000000"/>
            </a:solidFill>
            <a:prstDash val="solid"/>
          </a:ln>
        </p:spPr>
        <p:txBody>
          <a:bodyPr vert="horz" anchor="ctr" wrap="square" tIns="45720" lIns="91440" bIns="45720" rIns="91440">
            <a:normAutofit/>
          </a:bodyPr>
          <a:p>
            <a:pPr algn="ctr" marL="0"/>
          </a:p>
        </p:txBody>
      </p:sp>
      <p:grpSp>
        <p:nvGrpSpPr>
          <p:cNvPr name="Group 7" id="7"/>
          <p:cNvGrpSpPr/>
          <p:nvPr/>
        </p:nvGrpSpPr>
        <p:grpSpPr>
          <a:xfrm rot="5400000">
            <a:off x="69971" y="795800"/>
            <a:ext cx="960698" cy="219918"/>
            <a:chOff x="1026290" y="5707476"/>
            <a:chExt cx="960698" cy="219918"/>
          </a:xfrm>
          <a:solidFill>
            <a:srgbClr val="FFFFFF"/>
          </a:solidFill>
        </p:grpSpPr>
        <p:sp>
          <p:nvSpPr>
            <p:cNvPr name="AutoShape 8" id="8"/>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10" id="10"/>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Tree>
  </p:cSld>
  <p:clrMapOvr>
    <a:masterClrMapping/>
  </p:clrMapOvr>
  <p:transition spd="med">
    <p:fade/>
  </p:transition>
  <p:timing>
    <p:tnLst>
      <p:par>
        <p:cTn id="2472" dur="indefinite" repeatCount="1000" spd="100%" accel="0%" decel="0%" restart="never" nodeType="tmRoot">
          <p:childTnLst>
            <p:seq concurrent="true" nextAc="seek">
              <p:cTn id="2473" dur="indefinite" repeatCount="1000" spd="100%" accel="0%" decel="0%" nodeType="mainSeq">
                <p:childTnLst>
                  <p:par>
                    <p:cTn id="2474" repeatCount="1000" spd="100%" accel="0%" decel="0%" fill="hold">
                      <p:stCondLst>
                        <p:cond delay="indefinite"/>
                      </p:stCondLst>
                      <p:childTnLst>
                        <p:par>
                          <p:cTn id="2475" repeatCount="1000" spd="100%" decel="0%" fill="hold">
                            <p:stCondLst>
                              <p:cond delay="0"/>
                            </p:stCondLst>
                            <p:childTnLst>
                              <p:par>
                                <p:cTn id="2476" presetID="27" presetClass="entr" presetSubtype="0" repeatCount="1000" spd="100%" decel="0%" fill="hold" grpId="0" nodeType="afterEffect">
                                  <p:stCondLst>
                                    <p:cond delay="0"/>
                                  </p:stCondLst>
                                  <p:iterate type="lt">
                                    <p:tmPct val="50000"/>
                                  </p:iterate>
                                  <p:childTnLst>
                                    <p:anim calcmode="discrete" valueType="clr">
                                      <p:cBhvr override="childStyle">
                                        <p:cTn id="2477" dur="50" repeatCount="1000" spd="100%" accel="0%" decel="0%"/>
                                        <p:tgtEl>
                                          <p:spTgt spid="3"/>
                                        </p:tgtEl>
                                        <p:attrNameLst>
                                          <p:attrName>style.color</p:attrName>
                                        </p:attrNameLst>
                                      </p:cBhvr>
                                      <p:tavLst>
                                        <p:tav fmla="" tm="0">
                                          <p:val>
                                            <p:clrVal>
                                              <a:schemeClr val="accent2"/>
                                            </p:clrVal>
                                          </p:val>
                                        </p:tav>
                                        <p:tav fmla="" tm="50000">
                                          <p:val>
                                            <p:clrVal>
                                              <a:schemeClr val="hlink"/>
                                            </p:clrVal>
                                          </p:val>
                                        </p:tav>
                                      </p:tavLst>
                                    </p:anim>
                                    <p:anim calcmode="discrete" valueType="clr">
                                      <p:cBhvr>
                                        <p:cTn id="2478" dur="50" repeatCount="1000" spd="100%" accel="0%" decel="0%"/>
                                        <p:tgtEl>
                                          <p:spTgt spid="3"/>
                                        </p:tgtEl>
                                        <p:attrNameLst>
                                          <p:attrName>fillcolor</p:attrName>
                                        </p:attrNameLst>
                                      </p:cBhvr>
                                      <p:tavLst>
                                        <p:tav fmla="" tm="0">
                                          <p:val>
                                            <p:clrVal>
                                              <a:schemeClr val="accent2"/>
                                            </p:clrVal>
                                          </p:val>
                                        </p:tav>
                                        <p:tav fmla="" tm="50000">
                                          <p:val>
                                            <p:clrVal>
                                              <a:schemeClr val="hlink"/>
                                            </p:clrVal>
                                          </p:val>
                                        </p:tav>
                                      </p:tavLst>
                                    </p:anim>
                                    <p:set>
                                      <p:cBhvr>
                                        <p:cTn id="2479" dur="1" repeatCount="1000" spd="100%" accel="0%" decel="0%" fill="hold">
                                          <p:stCondLst>
                                            <p:cond delay="0"/>
                                          </p:stCondLst>
                                        </p:cTn>
                                        <p:tgtEl>
                                          <p:spTgt spid="3"/>
                                        </p:tgtEl>
                                        <p:attrNameLst>
                                          <p:attrName>style.visibility</p:attrName>
                                        </p:attrNameLst>
                                      </p:cBhvr>
                                      <p:to>
                                        <p:strVal val="visible"/>
                                      </p:to>
                                    </p:set>
                                    <p:set>
                                      <p:cBhvr>
                                        <p:cTn id="2480" dur="50" repeatCount="1000" spd="100%" accel="0%" decel="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grpId="0" spid="3"/>
    </p:bld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9.png" id="2"/>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AutoShape 3" id="3"/>
          <p:cNvSpPr/>
          <p:nvPr/>
        </p:nvSpPr>
        <p:spPr>
          <a:xfrm>
            <a:off x="1393120" y="1634221"/>
            <a:ext cx="1468800" cy="1468840"/>
          </a:xfrm>
          <a:prstGeom prst="ellipse">
            <a:avLst/>
          </a:prstGeom>
          <a:blipFill>
            <a:blip r:embed="rId3"/>
            <a:srcRect/>
            <a:stretch>
              <a:fillRect t="0" l="-50000" b="0" r="-50000"/>
            </a:stretch>
          </a:blipFill>
          <a:ln cap="flat">
            <a:prstDash val="solid"/>
          </a:ln>
        </p:spPr>
        <p:txBody>
          <a:bodyPr vert="horz" rot="0" anchor="ctr" wrap="square" tIns="45720" lIns="91440" bIns="45720" rIns="91440">
            <a:prstTxWarp prst="textNoShape">
              <a:avLst/>
            </a:prstTxWarp>
            <a:noAutofit/>
          </a:bodyPr>
          <a:p>
            <a:pPr algn="ctr" marL="0"/>
          </a:p>
        </p:txBody>
      </p:sp>
      <p:sp>
        <p:nvSpPr>
          <p:cNvPr name="TextBox 4" id="4"/>
          <p:cNvSpPr txBox="true"/>
          <p:nvPr/>
        </p:nvSpPr>
        <p:spPr>
          <a:xfrm>
            <a:off x="2590481" y="2098640"/>
            <a:ext cx="540000" cy="540000"/>
          </a:xfrm>
          <a:prstGeom prst="ellipse">
            <a:avLst/>
          </a:prstGeom>
          <a:gradFill>
            <a:gsLst>
              <a:gs pos="0">
                <a:schemeClr val="accent1">
                  <a:lumMod val="60000"/>
                  <a:lumOff val="40000"/>
                </a:schemeClr>
              </a:gs>
              <a:gs pos="50000">
                <a:schemeClr val="accent1"/>
              </a:gs>
            </a:gsLst>
            <a:lin ang="2700000"/>
          </a:gradFill>
        </p:spPr>
        <p:txBody>
          <a:bodyPr anchor="ctr" rtlCol="false" vert="horz" tIns="108000" lIns="108000" bIns="108000" rIns="108000">
            <a:noAutofit/>
          </a:bodyPr>
          <a:lstStyle/>
          <a:p>
            <a:pPr algn="ctr" marL="0">
              <a:defRPr/>
            </a:pPr>
            <a:r>
              <a:rPr lang="en-US" b="true" i="false" sz="1800" baseline="0" u="none">
                <a:solidFill>
                  <a:srgbClr val="FFFFFF"/>
                </a:solidFill>
                <a:latin typeface="Calibri"/>
                <a:ea typeface="Calibri"/>
              </a:rPr>
              <a:t>01</a:t>
            </a:r>
            <a:endParaRPr lang="en-US" sz="1100"/>
          </a:p>
        </p:txBody>
      </p:sp>
      <p:sp>
        <p:nvSpPr>
          <p:cNvPr name="AutoShape 5" id="5"/>
          <p:cNvSpPr/>
          <p:nvPr/>
        </p:nvSpPr>
        <p:spPr>
          <a:xfrm>
            <a:off x="5126749" y="1634220"/>
            <a:ext cx="1468800" cy="1468840"/>
          </a:xfrm>
          <a:prstGeom prst="ellipse">
            <a:avLst/>
          </a:prstGeom>
          <a:blipFill>
            <a:blip r:embed="rId4"/>
            <a:srcRect/>
            <a:stretch>
              <a:fillRect t="0" l="-24910" b="0" r="-24910"/>
            </a:stretch>
          </a:blipFill>
          <a:ln cap="flat">
            <a:prstDash val="solid"/>
          </a:ln>
        </p:spPr>
        <p:txBody>
          <a:bodyPr vert="horz" rot="0" anchor="ctr" wrap="square" tIns="45720" lIns="91440" bIns="45720" rIns="91440">
            <a:prstTxWarp prst="textNoShape">
              <a:avLst/>
            </a:prstTxWarp>
            <a:noAutofit/>
          </a:bodyPr>
          <a:p>
            <a:pPr algn="ctr" marL="0"/>
          </a:p>
        </p:txBody>
      </p:sp>
      <p:sp>
        <p:nvSpPr>
          <p:cNvPr name="TextBox 6" id="6"/>
          <p:cNvSpPr txBox="true"/>
          <p:nvPr/>
        </p:nvSpPr>
        <p:spPr>
          <a:xfrm>
            <a:off x="6324110" y="2098639"/>
            <a:ext cx="540000" cy="540000"/>
          </a:xfrm>
          <a:prstGeom prst="ellipse">
            <a:avLst/>
          </a:prstGeom>
          <a:gradFill>
            <a:gsLst>
              <a:gs pos="0">
                <a:schemeClr val="accent2">
                  <a:lumMod val="60000"/>
                  <a:lumOff val="40000"/>
                </a:schemeClr>
              </a:gs>
              <a:gs pos="50000">
                <a:schemeClr val="accent2"/>
              </a:gs>
            </a:gsLst>
            <a:lin ang="2700000"/>
          </a:gradFill>
        </p:spPr>
        <p:txBody>
          <a:bodyPr anchor="ctr" rtlCol="false" vert="horz" tIns="108000" lIns="108000" bIns="108000" rIns="108000">
            <a:noAutofit/>
          </a:bodyPr>
          <a:lstStyle/>
          <a:p>
            <a:pPr algn="ctr" marL="0">
              <a:defRPr/>
            </a:pPr>
            <a:r>
              <a:rPr lang="en-US" b="true" i="false" sz="1800" baseline="0" u="none">
                <a:solidFill>
                  <a:srgbClr val="FFFFFF"/>
                </a:solidFill>
                <a:latin typeface="Calibri"/>
                <a:ea typeface="Calibri"/>
              </a:rPr>
              <a:t>02</a:t>
            </a:r>
            <a:endParaRPr lang="en-US" sz="1100"/>
          </a:p>
        </p:txBody>
      </p:sp>
      <p:sp>
        <p:nvSpPr>
          <p:cNvPr name="AutoShape 7" id="7"/>
          <p:cNvSpPr/>
          <p:nvPr/>
        </p:nvSpPr>
        <p:spPr>
          <a:xfrm>
            <a:off x="8860378" y="1634220"/>
            <a:ext cx="1468800" cy="1468840"/>
          </a:xfrm>
          <a:prstGeom prst="ellipse">
            <a:avLst/>
          </a:prstGeom>
          <a:blipFill>
            <a:blip r:embed="rId5"/>
            <a:srcRect/>
            <a:stretch>
              <a:fillRect t="0" l="-25000" b="0" r="-25000"/>
            </a:stretch>
          </a:blipFill>
          <a:ln cap="flat">
            <a:prstDash val="solid"/>
          </a:ln>
        </p:spPr>
        <p:txBody>
          <a:bodyPr vert="horz" rot="0" anchor="ctr" wrap="square" tIns="45720" lIns="91440" bIns="45720" rIns="91440">
            <a:prstTxWarp prst="textNoShape">
              <a:avLst/>
            </a:prstTxWarp>
            <a:noAutofit/>
          </a:bodyPr>
          <a:p>
            <a:pPr algn="ctr" marL="0"/>
          </a:p>
        </p:txBody>
      </p:sp>
      <p:sp>
        <p:nvSpPr>
          <p:cNvPr name="TextBox 8" id="8"/>
          <p:cNvSpPr txBox="true"/>
          <p:nvPr/>
        </p:nvSpPr>
        <p:spPr>
          <a:xfrm>
            <a:off x="10057739" y="2098639"/>
            <a:ext cx="540000" cy="540000"/>
          </a:xfrm>
          <a:prstGeom prst="ellipse">
            <a:avLst/>
          </a:prstGeom>
          <a:gradFill>
            <a:gsLst>
              <a:gs pos="0">
                <a:schemeClr val="accent3">
                  <a:lumMod val="60000"/>
                  <a:lumOff val="40000"/>
                </a:schemeClr>
              </a:gs>
              <a:gs pos="50000">
                <a:schemeClr val="accent3"/>
              </a:gs>
            </a:gsLst>
            <a:lin ang="2700000"/>
          </a:gradFill>
        </p:spPr>
        <p:txBody>
          <a:bodyPr anchor="ctr" rtlCol="false" vert="horz" tIns="108000" lIns="108000" bIns="108000" rIns="108000">
            <a:noAutofit/>
          </a:bodyPr>
          <a:lstStyle/>
          <a:p>
            <a:pPr algn="ctr" marL="0">
              <a:defRPr/>
            </a:pPr>
            <a:r>
              <a:rPr lang="en-US" b="true" i="false" sz="1800" baseline="0" u="none">
                <a:solidFill>
                  <a:srgbClr val="FFFFFF"/>
                </a:solidFill>
                <a:latin typeface="Calibri"/>
                <a:ea typeface="Calibri"/>
              </a:rPr>
              <a:t>03</a:t>
            </a:r>
            <a:endParaRPr lang="en-US" sz="1100"/>
          </a:p>
        </p:txBody>
      </p:sp>
      <p:sp>
        <p:nvSpPr>
          <p:cNvPr name="TextBox 9" id="9"/>
          <p:cNvSpPr txBox="true"/>
          <p:nvPr/>
        </p:nvSpPr>
        <p:spPr>
          <a:xfrm>
            <a:off x="952749" y="3460598"/>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Rule-based Systems</a:t>
            </a:r>
            <a:endParaRPr lang="en-US" sz="1100"/>
          </a:p>
        </p:txBody>
      </p:sp>
      <p:sp>
        <p:nvSpPr>
          <p:cNvPr name="TextBox 10" id="10"/>
          <p:cNvSpPr txBox="true"/>
          <p:nvPr/>
        </p:nvSpPr>
        <p:spPr>
          <a:xfrm>
            <a:off x="960565" y="3812661"/>
            <a:ext cx="3275463" cy="1444691"/>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200" baseline="0" u="none" altLang="en-US">
                <a:solidFill>
                  <a:srgbClr val="FFFFFF"/>
                </a:solidFill>
                <a:latin typeface="三极准柔宋"/>
                <a:ea typeface="三极准柔宋"/>
              </a:rPr>
              <a:t>Traditional rule-based systems utilize predefined rules to flag transactions that deviate from standard patterns. While effective to a degree, these systems can struggle with adapting to new fraudulent techniques.</a:t>
            </a:r>
            <a:endParaRPr lang="en-US" sz="1100"/>
          </a:p>
        </p:txBody>
      </p:sp>
      <p:sp>
        <p:nvSpPr>
          <p:cNvPr name="TextBox 11" id="11"/>
          <p:cNvSpPr txBox="true"/>
          <p:nvPr/>
        </p:nvSpPr>
        <p:spPr>
          <a:xfrm>
            <a:off x="4450452" y="3460598"/>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Manual Review Processes</a:t>
            </a:r>
            <a:endParaRPr lang="en-US" sz="1100"/>
          </a:p>
        </p:txBody>
      </p:sp>
      <p:sp>
        <p:nvSpPr>
          <p:cNvPr name="TextBox 12" id="12"/>
          <p:cNvSpPr txBox="true"/>
          <p:nvPr/>
        </p:nvSpPr>
        <p:spPr>
          <a:xfrm>
            <a:off x="4458268" y="3812661"/>
            <a:ext cx="3275463" cy="1444691"/>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200" baseline="0" u="none" altLang="en-US">
                <a:solidFill>
                  <a:srgbClr val="FFFFFF"/>
                </a:solidFill>
                <a:latin typeface="三极准柔宋"/>
                <a:ea typeface="三极准柔宋"/>
              </a:rPr>
              <a:t>Manual review processes involve human analysts examining flagged transactions. While this method allows for context consideration, it is time-consuming and can lead to delays in fraud response.</a:t>
            </a:r>
            <a:endParaRPr lang="en-US" sz="1100"/>
          </a:p>
        </p:txBody>
      </p:sp>
      <p:sp>
        <p:nvSpPr>
          <p:cNvPr name="TextBox 13" id="13"/>
          <p:cNvSpPr txBox="true"/>
          <p:nvPr/>
        </p:nvSpPr>
        <p:spPr>
          <a:xfrm>
            <a:off x="7963790" y="3481209"/>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Limitations of Traditional Methods</a:t>
            </a:r>
            <a:endParaRPr lang="en-US" sz="1100"/>
          </a:p>
        </p:txBody>
      </p:sp>
      <p:sp>
        <p:nvSpPr>
          <p:cNvPr name="TextBox 14" id="14"/>
          <p:cNvSpPr txBox="true"/>
          <p:nvPr/>
        </p:nvSpPr>
        <p:spPr>
          <a:xfrm>
            <a:off x="7971606" y="3833272"/>
            <a:ext cx="3275463" cy="1444691"/>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200" baseline="0" u="none" altLang="en-US">
                <a:solidFill>
                  <a:srgbClr val="FFFFFF"/>
                </a:solidFill>
                <a:latin typeface="三极准柔宋"/>
                <a:ea typeface="三极准柔宋"/>
              </a:rPr>
              <a:t>Traditional methods often result in high false positive rates, leading to customer dissatisfaction and loss of legitimate transactions. They may also lack the capability to process vast amounts of data in real time.</a:t>
            </a:r>
            <a:endParaRPr lang="en-US" sz="1100"/>
          </a:p>
        </p:txBody>
      </p:sp>
      <p:sp>
        <p:nvSpPr>
          <p:cNvPr name="TextBox 15" id="15"/>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Traditional Methods</a:t>
            </a:r>
            <a:endParaRPr lang="en-US" sz="1100"/>
          </a:p>
        </p:txBody>
      </p:sp>
    </p:spTree>
  </p:cSld>
  <p:clrMapOvr>
    <a:masterClrMapping/>
  </p:clrMapOvr>
  <p:transition spd="slow">
    <p:push dir="u"/>
  </p:transition>
  <p:timing>
    <p:tnLst>
      <p:par>
        <p:cTn id="20988" dur="indefinite" repeatCount="1000" spd="100%" accel="0%" decel="0%" restart="never" nodeType="tmRoot">
          <p:childTnLst>
            <p:seq concurrent="true" nextAc="seek">
              <p:cTn id="20989" dur="indefinite" repeatCount="1000" spd="100%" accel="0%" decel="0%" nodeType="mainSeq">
                <p:childTnLst>
                  <p:par>
                    <p:cTn id="20990" repeatCount="1000" spd="100%" accel="0%" decel="0%" fill="hold">
                      <p:stCondLst>
                        <p:cond delay="indefinite"/>
                      </p:stCondLst>
                      <p:childTnLst>
                        <p:par>
                          <p:cTn id="20991" repeatCount="1000" spd="100%" decel="0%" fill="hold">
                            <p:stCondLst>
                              <p:cond delay="0"/>
                            </p:stCondLst>
                            <p:childTnLst>
                              <p:par>
                                <p:cTn id="20992" presetID="2" presetClass="entr" presetSubtype="12" repeatCount="1000" spd="100%" decel="0%" fill="hold" nodeType="afterEffect">
                                  <p:stCondLst>
                                    <p:cond delay="0"/>
                                  </p:stCondLst>
                                  <p:childTnLst>
                                    <p:anim calcmode="lin" valueType="num">
                                      <p:cBhvr additive="base">
                                        <p:cTn id="20993" dur="1000" repeatCount="1000" spd="100%" accel="0%" decel="0%" fill="hold"/>
                                        <p:tgtEl>
                                          <p:spTgt spid="15"/>
                                        </p:tgtEl>
                                        <p:attrNameLst>
                                          <p:attrName>ppt_x</p:attrName>
                                        </p:attrNameLst>
                                      </p:cBhvr>
                                      <p:tavLst>
                                        <p:tav fmla="" tm="0">
                                          <p:val>
                                            <p:strVal val="0-#ppt_w/2"/>
                                          </p:val>
                                        </p:tav>
                                        <p:tav fmla="" tm="100000">
                                          <p:val>
                                            <p:strVal val="#ppt_x"/>
                                          </p:val>
                                        </p:tav>
                                      </p:tavLst>
                                    </p:anim>
                                    <p:anim calcmode="lin" valueType="num">
                                      <p:cBhvr additive="base">
                                        <p:cTn id="20994" dur="1000" repeatCount="1000" spd="100%" accel="0%" decel="0%" fill="hold"/>
                                        <p:tgtEl>
                                          <p:spTgt spid="15"/>
                                        </p:tgtEl>
                                        <p:attrNameLst>
                                          <p:attrName>ppt_y</p:attrName>
                                        </p:attrNameLst>
                                      </p:cBhvr>
                                      <p:tavLst>
                                        <p:tav fmla="" tm="0">
                                          <p:val>
                                            <p:strVal val="1+#ppt_h/2"/>
                                          </p:val>
                                        </p:tav>
                                        <p:tav fmla="" tm="100000">
                                          <p:val>
                                            <p:strVal val="#ppt_y"/>
                                          </p:val>
                                        </p:tav>
                                      </p:tavLst>
                                    </p:anim>
                                    <p:set>
                                      <p:cBhvr>
                                        <p:cTn id="20995" dur="1000" repeatCount="1000" spd="100%" accel="0%" decel="0%" fill="hold">
                                          <p:stCondLst>
                                            <p:cond delay="0"/>
                                          </p:stCondLst>
                                        </p:cTn>
                                        <p:tgtEl>
                                          <p:spTgt spid="15"/>
                                        </p:tgtEl>
                                        <p:attrNameLst>
                                          <p:attrName>style.visibility</p:attrName>
                                        </p:attrNameLst>
                                      </p:cBhvr>
                                      <p:to>
                                        <p:strVal val="visible"/>
                                      </p:to>
                                    </p:set>
                                  </p:childTnLst>
                                </p:cTn>
                              </p:par>
                              <p:par>
                                <p:cTn id="20996" presetID="1" presetClass="entr" presetSubtype="0" repeatCount="1000" spd="100%" decel="0%" fill="hold" nodeType="afterEffect">
                                  <p:stCondLst>
                                    <p:cond delay="0"/>
                                  </p:stCondLst>
                                  <p:childTnLst>
                                    <p:set>
                                      <p:cBhvr>
                                        <p:cTn id="20997" dur="1" repeatCount="1000" spd="100%" accel="0%" decel="0%" fill="hold">
                                          <p:stCondLst>
                                            <p:cond delay="0"/>
                                          </p:stCondLst>
                                        </p:cTn>
                                        <p:tgtEl>
                                          <p:spTgt spid="4"/>
                                        </p:tgtEl>
                                        <p:attrNameLst>
                                          <p:attrName>style.visibility</p:attrName>
                                        </p:attrNameLst>
                                      </p:cBhvr>
                                      <p:to>
                                        <p:strVal val="visible"/>
                                      </p:to>
                                    </p:set>
                                  </p:childTnLst>
                                </p:cTn>
                              </p:par>
                              <p:par>
                                <p:cTn id="20998" presetID="1" presetClass="entr" presetSubtype="0" repeatCount="1000" spd="100%" decel="0%" fill="hold" nodeType="afterEffect">
                                  <p:stCondLst>
                                    <p:cond delay="0"/>
                                  </p:stCondLst>
                                  <p:childTnLst>
                                    <p:set>
                                      <p:cBhvr>
                                        <p:cTn id="20999" dur="1" repeatCount="1000" spd="100%" accel="0%" decel="0%" fill="hold">
                                          <p:stCondLst>
                                            <p:cond delay="0"/>
                                          </p:stCondLst>
                                        </p:cTn>
                                        <p:tgtEl>
                                          <p:spTgt spid="9"/>
                                        </p:tgtEl>
                                        <p:attrNameLst>
                                          <p:attrName>style.visibility</p:attrName>
                                        </p:attrNameLst>
                                      </p:cBhvr>
                                      <p:to>
                                        <p:strVal val="visible"/>
                                      </p:to>
                                    </p:set>
                                  </p:childTnLst>
                                </p:cTn>
                              </p:par>
                              <p:par>
                                <p:cTn id="21000" presetID="29" presetClass="entr" presetSubtype="0" repeatCount="1000" spd="100%" decel="0%" fill="hold" nodeType="afterEffect">
                                  <p:stCondLst>
                                    <p:cond delay="0"/>
                                  </p:stCondLst>
                                  <p:childTnLst>
                                    <p:anim calcmode="lin" valueType="num">
                                      <p:cBhvr>
                                        <p:cTn id="21002" dur="1000" repeatCount="1000" spd="100%" accel="0%" decel="0%" fill="hold"/>
                                        <p:tgtEl>
                                          <p:spTgt spid="10"/>
                                        </p:tgtEl>
                                        <p:attrNameLst>
                                          <p:attrName>ppt_x</p:attrName>
                                        </p:attrNameLst>
                                      </p:cBhvr>
                                      <p:tavLst>
                                        <p:tav fmla="" tm="0">
                                          <p:val>
                                            <p:strVal val="#ppt_x-.2"/>
                                          </p:val>
                                        </p:tav>
                                        <p:tav fmla="" tm="100000">
                                          <p:val>
                                            <p:strVal val="#ppt_x"/>
                                          </p:val>
                                        </p:tav>
                                      </p:tavLst>
                                    </p:anim>
                                    <p:anim calcmode="lin" valueType="num">
                                      <p:cBhvr>
                                        <p:cTn id="21003" dur="1000" repeatCount="1000" spd="100%" accel="0%" decel="0%" fill="hold"/>
                                        <p:tgtEl>
                                          <p:spTgt spid="10"/>
                                        </p:tgtEl>
                                        <p:attrNameLst>
                                          <p:attrName>ppt_y</p:attrName>
                                        </p:attrNameLst>
                                      </p:cBhvr>
                                      <p:tavLst>
                                        <p:tav fmla="" tm="0">
                                          <p:val>
                                            <p:strVal val="#ppt_y"/>
                                          </p:val>
                                        </p:tav>
                                        <p:tav fmla="" tm="100000">
                                          <p:val>
                                            <p:strVal val="#ppt_y"/>
                                          </p:val>
                                        </p:tav>
                                      </p:tavLst>
                                    </p:anim>
                                    <p:animEffect filter="wipe(right)" transition="in" prLst="gradientSize: 0.1">
                                      <p:cBhvr>
                                        <p:cTn id="21001" dur="1000" repeatCount="1000" spd="100%" accel="0%" decel="0%"/>
                                        <p:tgtEl>
                                          <p:spTgt spid="10"/>
                                        </p:tgtEl>
                                      </p:cBhvr>
                                    </p:animEffect>
                                    <p:set>
                                      <p:cBhvr>
                                        <p:cTn id="21004" dur="1" repeatCount="1000" spd="100%" accel="0%" decel="0%" fill="hold">
                                          <p:stCondLst>
                                            <p:cond delay="0"/>
                                          </p:stCondLst>
                                        </p:cTn>
                                        <p:tgtEl>
                                          <p:spTgt spid="10"/>
                                        </p:tgtEl>
                                        <p:attrNameLst>
                                          <p:attrName>style.visibility</p:attrName>
                                        </p:attrNameLst>
                                      </p:cBhvr>
                                      <p:to>
                                        <p:strVal val="visible"/>
                                      </p:to>
                                    </p:set>
                                  </p:childTnLst>
                                </p:cTn>
                              </p:par>
                              <p:par>
                                <p:cTn id="21005" presetID="16" presetClass="entr" presetSubtype="37" repeatCount="1000" spd="100%" decel="0%" fill="hold" nodeType="afterEffect">
                                  <p:stCondLst>
                                    <p:cond delay="0"/>
                                  </p:stCondLst>
                                  <p:childTnLst>
                                    <p:animEffect filter="barn(outVertical)" transition="in">
                                      <p:cBhvr>
                                        <p:cTn id="21006" dur="500" repeatCount="1000" spd="100%" accel="0%" decel="0%"/>
                                        <p:tgtEl>
                                          <p:spTgt spid="3"/>
                                        </p:tgtEl>
                                      </p:cBhvr>
                                    </p:animEffect>
                                    <p:set>
                                      <p:cBhvr>
                                        <p:cTn id="21007" dur="500" repeatCount="1000" spd="100%" accel="0%" decel="0%" fill="hold">
                                          <p:stCondLst>
                                            <p:cond delay="0"/>
                                          </p:stCondLst>
                                        </p:cTn>
                                        <p:tgtEl>
                                          <p:spTgt spid="3"/>
                                        </p:tgtEl>
                                        <p:attrNameLst>
                                          <p:attrName>style.visibility</p:attrName>
                                        </p:attrNameLst>
                                      </p:cBhvr>
                                      <p:to>
                                        <p:strVal val="visible"/>
                                      </p:to>
                                    </p:set>
                                  </p:childTnLst>
                                </p:cTn>
                              </p:par>
                              <p:par>
                                <p:cTn id="21008" presetID="1" presetClass="entr" presetSubtype="0" repeatCount="1000" spd="100%" decel="0%" fill="hold" nodeType="afterEffect">
                                  <p:stCondLst>
                                    <p:cond delay="0"/>
                                  </p:stCondLst>
                                  <p:childTnLst>
                                    <p:set>
                                      <p:cBhvr>
                                        <p:cTn id="21009" dur="1" repeatCount="1000" spd="100%" accel="0%" decel="0%" fill="hold">
                                          <p:stCondLst>
                                            <p:cond delay="0"/>
                                          </p:stCondLst>
                                        </p:cTn>
                                        <p:tgtEl>
                                          <p:spTgt spid="6"/>
                                        </p:tgtEl>
                                        <p:attrNameLst>
                                          <p:attrName>style.visibility</p:attrName>
                                        </p:attrNameLst>
                                      </p:cBhvr>
                                      <p:to>
                                        <p:strVal val="visible"/>
                                      </p:to>
                                    </p:set>
                                  </p:childTnLst>
                                </p:cTn>
                              </p:par>
                              <p:par>
                                <p:cTn id="21010" presetID="2" presetClass="entr" presetSubtype="4" repeatCount="1000" spd="100%" decel="0%" fill="hold" nodeType="afterEffect">
                                  <p:stCondLst>
                                    <p:cond delay="0"/>
                                  </p:stCondLst>
                                  <p:childTnLst>
                                    <p:anim calcmode="lin" valueType="num">
                                      <p:cBhvr additive="base">
                                        <p:cTn id="21011" dur="1000" repeatCount="1000" spd="100%" accel="0%" decel="0%" fill="hold"/>
                                        <p:tgtEl>
                                          <p:spTgt spid="11"/>
                                        </p:tgtEl>
                                        <p:attrNameLst>
                                          <p:attrName>ppt_x</p:attrName>
                                        </p:attrNameLst>
                                      </p:cBhvr>
                                      <p:tavLst>
                                        <p:tav fmla="" tm="0">
                                          <p:val>
                                            <p:strVal val="#ppt_x"/>
                                          </p:val>
                                        </p:tav>
                                        <p:tav fmla="" tm="100000">
                                          <p:val>
                                            <p:strVal val="#ppt_x"/>
                                          </p:val>
                                        </p:tav>
                                      </p:tavLst>
                                    </p:anim>
                                    <p:anim calcmode="lin" valueType="num">
                                      <p:cBhvr additive="base">
                                        <p:cTn id="21012" dur="1000" repeatCount="1000" spd="100%" accel="0%" decel="0%" fill="hold"/>
                                        <p:tgtEl>
                                          <p:spTgt spid="11"/>
                                        </p:tgtEl>
                                        <p:attrNameLst>
                                          <p:attrName>ppt_y</p:attrName>
                                        </p:attrNameLst>
                                      </p:cBhvr>
                                      <p:tavLst>
                                        <p:tav fmla="" tm="0">
                                          <p:val>
                                            <p:strVal val="1+#ppt_h/2"/>
                                          </p:val>
                                        </p:tav>
                                        <p:tav fmla="" tm="100000">
                                          <p:val>
                                            <p:strVal val="#ppt_y"/>
                                          </p:val>
                                        </p:tav>
                                      </p:tavLst>
                                    </p:anim>
                                    <p:set>
                                      <p:cBhvr>
                                        <p:cTn id="21013" dur="1000" repeatCount="1000" spd="100%" accel="0%" decel="0%" fill="hold">
                                          <p:stCondLst>
                                            <p:cond delay="0"/>
                                          </p:stCondLst>
                                        </p:cTn>
                                        <p:tgtEl>
                                          <p:spTgt spid="11"/>
                                        </p:tgtEl>
                                        <p:attrNameLst>
                                          <p:attrName>style.visibility</p:attrName>
                                        </p:attrNameLst>
                                      </p:cBhvr>
                                      <p:to>
                                        <p:strVal val="visible"/>
                                      </p:to>
                                    </p:set>
                                  </p:childTnLst>
                                </p:cTn>
                              </p:par>
                              <p:par>
                                <p:cTn id="21014" presetID="23" presetClass="entr" presetSubtype="36" repeatCount="1000" spd="100%" decel="0%" fill="hold" nodeType="afterEffect">
                                  <p:stCondLst>
                                    <p:cond delay="0"/>
                                  </p:stCondLst>
                                  <p:childTnLst>
                                    <p:anim calcmode="lin" valueType="num">
                                      <p:cBhvr>
                                        <p:cTn id="21015" dur="500" repeatCount="1000" spd="100%" accel="0%" decel="0%" fill="hold"/>
                                        <p:tgtEl>
                                          <p:spTgt spid="12"/>
                                        </p:tgtEl>
                                        <p:attrNameLst>
                                          <p:attrName>ppt_w</p:attrName>
                                        </p:attrNameLst>
                                      </p:cBhvr>
                                      <p:tavLst>
                                        <p:tav fmla="" tm="0">
                                          <p:val>
                                            <p:strVal val="(6*min(max(#ppt_w*#ppt_h,.3),1)-7.4)/-.7*#ppt_w"/>
                                          </p:val>
                                        </p:tav>
                                        <p:tav fmla="" tm="100000">
                                          <p:val>
                                            <p:strVal val="#ppt_w"/>
                                          </p:val>
                                        </p:tav>
                                      </p:tavLst>
                                    </p:anim>
                                    <p:anim calcmode="lin" valueType="num">
                                      <p:cBhvr>
                                        <p:cTn id="21016" dur="500" repeatCount="1000" spd="100%" accel="0%" decel="0%" fill="hold"/>
                                        <p:tgtEl>
                                          <p:spTgt spid="12"/>
                                        </p:tgtEl>
                                        <p:attrNameLst>
                                          <p:attrName>ppt_h</p:attrName>
                                        </p:attrNameLst>
                                      </p:cBhvr>
                                      <p:tavLst>
                                        <p:tav fmla="" tm="0">
                                          <p:val>
                                            <p:strVal val="(6*min(max(#ppt_w*#ppt_h,.3),1)-7.4)/-.7*#ppt_h"/>
                                          </p:val>
                                        </p:tav>
                                        <p:tav fmla="" tm="100000">
                                          <p:val>
                                            <p:strVal val="#ppt_h"/>
                                          </p:val>
                                        </p:tav>
                                      </p:tavLst>
                                    </p:anim>
                                    <p:anim calcmode="lin" valueType="num">
                                      <p:cBhvr>
                                        <p:cTn id="21017" dur="500" repeatCount="1000" spd="100%" accel="0%" decel="0%" fill="hold"/>
                                        <p:tgtEl>
                                          <p:spTgt spid="12"/>
                                        </p:tgtEl>
                                        <p:attrNameLst>
                                          <p:attrName>ppt_x</p:attrName>
                                        </p:attrNameLst>
                                      </p:cBhvr>
                                      <p:tavLst>
                                        <p:tav fmla="" tm="0">
                                          <p:val>
                                            <p:fltVal val="0.5"/>
                                          </p:val>
                                        </p:tav>
                                        <p:tav fmla="" tm="100000">
                                          <p:val>
                                            <p:strVal val="#ppt_x"/>
                                          </p:val>
                                        </p:tav>
                                      </p:tavLst>
                                    </p:anim>
                                    <p:anim calcmode="lin" valueType="num">
                                      <p:cBhvr>
                                        <p:cTn id="21018" dur="500" repeatCount="1000" spd="100%" accel="0%" decel="0%" fill="hold"/>
                                        <p:tgtEl>
                                          <p:spTgt spid="12"/>
                                        </p:tgtEl>
                                        <p:attrNameLst>
                                          <p:attrName>ppt_y</p:attrName>
                                        </p:attrNameLst>
                                      </p:cBhvr>
                                      <p:tavLst>
                                        <p:tav fmla="" tm="0">
                                          <p:val>
                                            <p:strVal val="1+(6*min(max(#ppt_w*#ppt_h,.3),1)-7.4)/-.7*#ppt_h/2"/>
                                          </p:val>
                                        </p:tav>
                                        <p:tav fmla="" tm="100000">
                                          <p:val>
                                            <p:strVal val="#ppt_y"/>
                                          </p:val>
                                        </p:tav>
                                      </p:tavLst>
                                    </p:anim>
                                    <p:set>
                                      <p:cBhvr>
                                        <p:cTn id="21019" dur="500" repeatCount="1000" spd="100%" accel="0%" decel="0%" fill="hold">
                                          <p:stCondLst>
                                            <p:cond delay="0"/>
                                          </p:stCondLst>
                                        </p:cTn>
                                        <p:tgtEl>
                                          <p:spTgt spid="12"/>
                                        </p:tgtEl>
                                        <p:attrNameLst>
                                          <p:attrName>style.visibility</p:attrName>
                                        </p:attrNameLst>
                                      </p:cBhvr>
                                      <p:to>
                                        <p:strVal val="visible"/>
                                      </p:to>
                                    </p:set>
                                  </p:childTnLst>
                                </p:cTn>
                              </p:par>
                              <p:par>
                                <p:cTn id="21020" presetID="39" presetClass="entr" presetSubtype="0" repeatCount="1000" spd="100%" decel="0%" fill="hold" nodeType="afterEffect">
                                  <p:stCondLst>
                                    <p:cond delay="0"/>
                                  </p:stCondLst>
                                  <p:childTnLst>
                                    <p:anim calcmode="lin" valueType="num">
                                      <p:cBhvr>
                                        <p:cTn id="21021" dur="1000" repeatCount="1000" spd="100%" accel="0%" decel="0%" fill="hold"/>
                                        <p:tgtEl>
                                          <p:spTgt spid="5"/>
                                        </p:tgtEl>
                                        <p:attrNameLst>
                                          <p:attrName>ppt_h</p:attrName>
                                        </p:attrNameLst>
                                      </p:cBhvr>
                                      <p:tavLst>
                                        <p:tav fmla="" tm="0">
                                          <p:val>
                                            <p:strVal val="#ppt_h/20"/>
                                          </p:val>
                                        </p:tav>
                                        <p:tav fmla="" tm="50000">
                                          <p:val>
                                            <p:strVal val="#ppt_h/20"/>
                                          </p:val>
                                        </p:tav>
                                        <p:tav fmla="" tm="100000">
                                          <p:val>
                                            <p:strVal val="#ppt_h"/>
                                          </p:val>
                                        </p:tav>
                                      </p:tavLst>
                                    </p:anim>
                                    <p:anim calcmode="lin" valueType="num">
                                      <p:cBhvr>
                                        <p:cTn id="21022" dur="1000" repeatCount="1000" spd="100%" accel="0%" decel="0%" fill="hold"/>
                                        <p:tgtEl>
                                          <p:spTgt spid="5"/>
                                        </p:tgtEl>
                                        <p:attrNameLst>
                                          <p:attrName>ppt_w</p:attrName>
                                        </p:attrNameLst>
                                      </p:cBhvr>
                                      <p:tavLst>
                                        <p:tav fmla="" tm="0">
                                          <p:val>
                                            <p:strVal val="#ppt_w+.3"/>
                                          </p:val>
                                        </p:tav>
                                        <p:tav fmla="" tm="50000">
                                          <p:val>
                                            <p:strVal val="#ppt_w+.3"/>
                                          </p:val>
                                        </p:tav>
                                        <p:tav fmla="" tm="100000">
                                          <p:val>
                                            <p:strVal val="#ppt_w"/>
                                          </p:val>
                                        </p:tav>
                                      </p:tavLst>
                                    </p:anim>
                                    <p:anim calcmode="lin" valueType="num">
                                      <p:cBhvr>
                                        <p:cTn id="21023" dur="1000" repeatCount="1000" spd="100%" accel="0%" decel="0%" fill="hold"/>
                                        <p:tgtEl>
                                          <p:spTgt spid="5"/>
                                        </p:tgtEl>
                                        <p:attrNameLst>
                                          <p:attrName>ppt_x</p:attrName>
                                        </p:attrNameLst>
                                      </p:cBhvr>
                                      <p:tavLst>
                                        <p:tav fmla="" tm="0">
                                          <p:val>
                                            <p:strVal val="#ppt_x-.3"/>
                                          </p:val>
                                        </p:tav>
                                        <p:tav fmla="" tm="50000">
                                          <p:val>
                                            <p:strVal val="#ppt_x"/>
                                          </p:val>
                                        </p:tav>
                                        <p:tav fmla="" tm="100000">
                                          <p:val>
                                            <p:strVal val="#ppt_x"/>
                                          </p:val>
                                        </p:tav>
                                      </p:tavLst>
                                    </p:anim>
                                    <p:anim calcmode="lin" valueType="num">
                                      <p:cBhvr>
                                        <p:cTn id="21024" dur="1000" repeatCount="1000" spd="100%" accel="0%" decel="0%" fill="hold"/>
                                        <p:tgtEl>
                                          <p:spTgt spid="5"/>
                                        </p:tgtEl>
                                        <p:attrNameLst>
                                          <p:attrName>ppt_y</p:attrName>
                                        </p:attrNameLst>
                                      </p:cBhvr>
                                      <p:tavLst>
                                        <p:tav fmla="" tm="0">
                                          <p:val>
                                            <p:strVal val="#ppt_y"/>
                                          </p:val>
                                        </p:tav>
                                        <p:tav fmla="" tm="100000">
                                          <p:val>
                                            <p:strVal val="#ppt_y"/>
                                          </p:val>
                                        </p:tav>
                                      </p:tavLst>
                                    </p:anim>
                                    <p:set>
                                      <p:cBhvr>
                                        <p:cTn id="21025" dur="1000" repeatCount="1000" spd="100%" accel="0%" decel="0%" fill="hold">
                                          <p:stCondLst>
                                            <p:cond delay="0"/>
                                          </p:stCondLst>
                                        </p:cTn>
                                        <p:tgtEl>
                                          <p:spTgt spid="5"/>
                                        </p:tgtEl>
                                        <p:attrNameLst>
                                          <p:attrName>style.visibility</p:attrName>
                                        </p:attrNameLst>
                                      </p:cBhvr>
                                      <p:to>
                                        <p:strVal val="visible"/>
                                      </p:to>
                                    </p:set>
                                  </p:childTnLst>
                                </p:cTn>
                              </p:par>
                              <p:par>
                                <p:cTn id="21026" presetID="1" presetClass="entr" presetSubtype="0" repeatCount="1000" spd="100%" decel="0%" fill="hold" nodeType="afterEffect">
                                  <p:stCondLst>
                                    <p:cond delay="0"/>
                                  </p:stCondLst>
                                  <p:childTnLst>
                                    <p:set>
                                      <p:cBhvr>
                                        <p:cTn id="21027" dur="1" repeatCount="1000" spd="100%" accel="0%" decel="0%" fill="hold">
                                          <p:stCondLst>
                                            <p:cond delay="0"/>
                                          </p:stCondLst>
                                        </p:cTn>
                                        <p:tgtEl>
                                          <p:spTgt spid="8"/>
                                        </p:tgtEl>
                                        <p:attrNameLst>
                                          <p:attrName>style.visibility</p:attrName>
                                        </p:attrNameLst>
                                      </p:cBhvr>
                                      <p:to>
                                        <p:strVal val="visible"/>
                                      </p:to>
                                    </p:set>
                                  </p:childTnLst>
                                </p:cTn>
                              </p:par>
                              <p:par>
                                <p:cTn id="21028" presetID="13" presetClass="entr" presetSubtype="16" repeatCount="1000" spd="100%" decel="0%" fill="hold" nodeType="afterEffect">
                                  <p:stCondLst>
                                    <p:cond delay="0"/>
                                  </p:stCondLst>
                                  <p:childTnLst>
                                    <p:animEffect filter="plus(in)" transition="in">
                                      <p:cBhvr>
                                        <p:cTn id="21029" dur="1000" repeatCount="1000" spd="100%" accel="0%" decel="0%"/>
                                        <p:tgtEl>
                                          <p:spTgt spid="13"/>
                                        </p:tgtEl>
                                      </p:cBhvr>
                                    </p:animEffect>
                                    <p:set>
                                      <p:cBhvr>
                                        <p:cTn id="21030" dur="1000" repeatCount="1000" spd="100%" accel="0%" decel="0%" fill="hold">
                                          <p:stCondLst>
                                            <p:cond delay="0"/>
                                          </p:stCondLst>
                                        </p:cTn>
                                        <p:tgtEl>
                                          <p:spTgt spid="13"/>
                                        </p:tgtEl>
                                        <p:attrNameLst>
                                          <p:attrName>style.visibility</p:attrName>
                                        </p:attrNameLst>
                                      </p:cBhvr>
                                      <p:to>
                                        <p:strVal val="visible"/>
                                      </p:to>
                                    </p:set>
                                  </p:childTnLst>
                                </p:cTn>
                              </p:par>
                              <p:par>
                                <p:cTn id="21031" presetID="16" presetClass="entr" presetSubtype="37" repeatCount="1000" spd="100%" decel="0%" fill="hold" nodeType="afterEffect">
                                  <p:stCondLst>
                                    <p:cond delay="0"/>
                                  </p:stCondLst>
                                  <p:childTnLst>
                                    <p:animEffect filter="barn(outVertical)" transition="in">
                                      <p:cBhvr>
                                        <p:cTn id="21032" dur="500" repeatCount="1000" spd="100%" accel="0%" decel="0%"/>
                                        <p:tgtEl>
                                          <p:spTgt spid="14"/>
                                        </p:tgtEl>
                                      </p:cBhvr>
                                    </p:animEffect>
                                    <p:set>
                                      <p:cBhvr>
                                        <p:cTn id="21033" dur="500" repeatCount="1000" spd="100%" accel="0%" decel="0%" fill="hold">
                                          <p:stCondLst>
                                            <p:cond delay="0"/>
                                          </p:stCondLst>
                                        </p:cTn>
                                        <p:tgtEl>
                                          <p:spTgt spid="14"/>
                                        </p:tgtEl>
                                        <p:attrNameLst>
                                          <p:attrName>style.visibility</p:attrName>
                                        </p:attrNameLst>
                                      </p:cBhvr>
                                      <p:to>
                                        <p:strVal val="visible"/>
                                      </p:to>
                                    </p:set>
                                  </p:childTnLst>
                                </p:cTn>
                              </p:par>
                              <p:par>
                                <p:cTn id="21034" presetID="31" presetClass="entr" presetSubtype="0" repeatCount="1000" spd="100%" decel="0%" fill="hold" nodeType="afterEffect">
                                  <p:stCondLst>
                                    <p:cond delay="0"/>
                                  </p:stCondLst>
                                  <p:childTnLst>
                                    <p:anim calcmode="lin" valueType="num">
                                      <p:cBhvr>
                                        <p:cTn id="21036" dur="1000" repeatCount="1000" spd="100%" accel="0%" decel="0%" fill="hold"/>
                                        <p:tgtEl>
                                          <p:spTgt spid="7"/>
                                        </p:tgtEl>
                                        <p:attrNameLst>
                                          <p:attrName>ppt_w</p:attrName>
                                        </p:attrNameLst>
                                      </p:cBhvr>
                                      <p:tavLst>
                                        <p:tav fmla="" tm="0">
                                          <p:val>
                                            <p:fltVal val="0.0"/>
                                          </p:val>
                                        </p:tav>
                                        <p:tav fmla="" tm="100000">
                                          <p:val>
                                            <p:strVal val="#ppt_w"/>
                                          </p:val>
                                        </p:tav>
                                      </p:tavLst>
                                    </p:anim>
                                    <p:anim calcmode="lin" valueType="num">
                                      <p:cBhvr>
                                        <p:cTn id="21037" dur="1000" repeatCount="1000" spd="100%" accel="0%" decel="0%" fill="hold"/>
                                        <p:tgtEl>
                                          <p:spTgt spid="7"/>
                                        </p:tgtEl>
                                        <p:attrNameLst>
                                          <p:attrName>ppt_h</p:attrName>
                                        </p:attrNameLst>
                                      </p:cBhvr>
                                      <p:tavLst>
                                        <p:tav fmla="" tm="0">
                                          <p:val>
                                            <p:fltVal val="0.0"/>
                                          </p:val>
                                        </p:tav>
                                        <p:tav fmla="" tm="100000">
                                          <p:val>
                                            <p:strVal val="#ppt_h"/>
                                          </p:val>
                                        </p:tav>
                                      </p:tavLst>
                                    </p:anim>
                                    <p:anim calcmode="lin" valueType="num">
                                      <p:cBhvr>
                                        <p:cTn id="21038" dur="1000" repeatCount="1000" spd="100%" accel="0%" decel="0%" fill="hold"/>
                                        <p:tgtEl>
                                          <p:spTgt spid="7"/>
                                        </p:tgtEl>
                                        <p:attrNameLst>
                                          <p:attrName>style.rotation</p:attrName>
                                        </p:attrNameLst>
                                      </p:cBhvr>
                                      <p:tavLst>
                                        <p:tav fmla="" tm="0">
                                          <p:val>
                                            <p:fltVal val="90.0"/>
                                          </p:val>
                                        </p:tav>
                                        <p:tav fmla="" tm="100000">
                                          <p:val>
                                            <p:fltVal val="0.0"/>
                                          </p:val>
                                        </p:tav>
                                      </p:tavLst>
                                    </p:anim>
                                    <p:animEffect filter="fade" transition="in">
                                      <p:cBhvr>
                                        <p:cTn id="21035" dur="1000" repeatCount="1000" spd="100%" accel="0%" decel="0%"/>
                                        <p:tgtEl>
                                          <p:spTgt spid="7"/>
                                        </p:tgtEl>
                                      </p:cBhvr>
                                    </p:animEffect>
                                    <p:set>
                                      <p:cBhvr>
                                        <p:cTn id="21039" dur="1" repeatCount="1000" spd="100%" accel="0%" decel="0%"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4842707" y="1465422"/>
            <a:ext cx="1402514" cy="1402515"/>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AutoShape 3" id="3"/>
          <p:cNvSpPr/>
          <p:nvPr/>
        </p:nvSpPr>
        <p:spPr>
          <a:xfrm>
            <a:off x="5957007" y="1465422"/>
            <a:ext cx="1402514" cy="1402515"/>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AutoShape 4" id="4"/>
          <p:cNvSpPr/>
          <p:nvPr/>
        </p:nvSpPr>
        <p:spPr>
          <a:xfrm>
            <a:off x="3261748" y="2803822"/>
            <a:ext cx="1093640" cy="1093642"/>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AutoShape 5" id="5"/>
          <p:cNvSpPr/>
          <p:nvPr/>
        </p:nvSpPr>
        <p:spPr>
          <a:xfrm>
            <a:off x="7859541" y="2803822"/>
            <a:ext cx="1093640" cy="1093642"/>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AutoShape 6" id="6"/>
          <p:cNvSpPr/>
          <p:nvPr/>
        </p:nvSpPr>
        <p:spPr>
          <a:xfrm>
            <a:off x="1983699" y="2128653"/>
            <a:ext cx="744037" cy="744039"/>
          </a:xfrm>
          <a:prstGeom prst="ellipse">
            <a:avLst/>
          </a:prstGeom>
          <a:noFill/>
          <a:ln w="19050" cap="flat" cmpd="sng">
            <a:solidFill>
              <a:srgbClr val="FFFFFF"/>
            </a:solidFill>
            <a:prstDash val="sysDot"/>
          </a:ln>
        </p:spPr>
        <p:txBody>
          <a:bodyPr vert="horz" anchor="ctr" wrap="square" tIns="45720" lIns="91440" bIns="45720" rIns="91440">
            <a:normAutofit/>
          </a:bodyPr>
          <a:p>
            <a:pPr algn="ctr" marL="0"/>
          </a:p>
        </p:txBody>
      </p:sp>
      <p:sp>
        <p:nvSpPr>
          <p:cNvPr name="AutoShape 7" id="7"/>
          <p:cNvSpPr/>
          <p:nvPr/>
        </p:nvSpPr>
        <p:spPr>
          <a:xfrm>
            <a:off x="9487192" y="2125903"/>
            <a:ext cx="744037" cy="744039"/>
          </a:xfrm>
          <a:prstGeom prst="ellipse">
            <a:avLst/>
          </a:prstGeom>
          <a:noFill/>
          <a:ln w="19050" cap="flat" cmpd="sng">
            <a:solidFill>
              <a:srgbClr val="FFFFFF"/>
            </a:solidFill>
            <a:prstDash val="sysDot"/>
          </a:ln>
        </p:spPr>
        <p:txBody>
          <a:bodyPr vert="horz" anchor="ctr" wrap="square" tIns="45720" lIns="91440" bIns="45720" rIns="91440">
            <a:normAutofit/>
          </a:bodyPr>
          <a:p>
            <a:pPr algn="ctr" marL="0"/>
          </a:p>
        </p:txBody>
      </p:sp>
      <p:sp>
        <p:nvSpPr>
          <p:cNvPr name="AutoShape 8" id="8"/>
          <p:cNvSpPr/>
          <p:nvPr/>
        </p:nvSpPr>
        <p:spPr>
          <a:xfrm>
            <a:off x="2207799" y="2352754"/>
            <a:ext cx="295836" cy="295836"/>
          </a:xfrm>
          <a:prstGeom prst="ellipse">
            <a:avLst/>
          </a:prstGeom>
          <a:gradFill>
            <a:gsLst>
              <a:gs pos="0">
                <a:srgbClr val="DC5DC2"/>
              </a:gs>
              <a:gs pos="68000">
                <a:srgbClr val="6BA7E8"/>
              </a:gs>
              <a:gs pos="100000">
                <a:srgbClr val="2851B6"/>
              </a:gs>
            </a:gsLst>
            <a:lin ang="16200000"/>
          </a:gradFill>
          <a:ln cap="rnd" cmpd="sng">
            <a:prstDash val="solid"/>
          </a:ln>
        </p:spPr>
        <p:txBody>
          <a:bodyPr vert="horz" rot="0" anchor="ctr" wrap="square" tIns="45720" lIns="91440" bIns="45720" rIns="91440">
            <a:prstTxWarp prst="textNoShape">
              <a:avLst/>
            </a:prstTxWarp>
            <a:normAutofit/>
          </a:bodyPr>
          <a:p>
            <a:pPr algn="ctr" marL="0"/>
          </a:p>
        </p:txBody>
      </p:sp>
      <p:sp>
        <p:nvSpPr>
          <p:cNvPr name="AutoShape 9" id="9"/>
          <p:cNvSpPr/>
          <p:nvPr/>
        </p:nvSpPr>
        <p:spPr>
          <a:xfrm>
            <a:off x="9711292" y="2350004"/>
            <a:ext cx="295836" cy="295836"/>
          </a:xfrm>
          <a:prstGeom prst="ellipse">
            <a:avLst/>
          </a:prstGeom>
          <a:gradFill>
            <a:gsLst>
              <a:gs pos="0">
                <a:srgbClr val="DC5DC2"/>
              </a:gs>
              <a:gs pos="68000">
                <a:srgbClr val="6BA7E8"/>
              </a:gs>
              <a:gs pos="100000">
                <a:srgbClr val="2851B6"/>
              </a:gs>
            </a:gsLst>
            <a:lin ang="16200000"/>
          </a:gradFill>
          <a:ln cap="rnd" cmpd="sng">
            <a:prstDash val="solid"/>
          </a:ln>
        </p:spPr>
        <p:txBody>
          <a:bodyPr vert="horz" rot="0" anchor="ctr" wrap="square" tIns="45720" lIns="91440" bIns="45720" rIns="91440">
            <a:prstTxWarp prst="textNoShape">
              <a:avLst/>
            </a:prstTxWarp>
            <a:normAutofit/>
          </a:bodyPr>
          <a:p>
            <a:pPr algn="ctr" marL="0"/>
          </a:p>
        </p:txBody>
      </p:sp>
      <p:cxnSp>
        <p:nvCxnSpPr>
          <p:cNvPr name="Connector 10" id="10"/>
          <p:cNvCxnSpPr/>
          <p:nvPr/>
        </p:nvCxnSpPr>
        <p:spPr>
          <a:xfrm flipH="true">
            <a:off x="4355388" y="2662543"/>
            <a:ext cx="692712" cy="688100"/>
          </a:xfrm>
          <a:prstGeom prst="line">
            <a:avLst/>
          </a:prstGeom>
          <a:ln w="3175" cap="rnd" cmpd="sng">
            <a:solidFill>
              <a:srgbClr val="FFFFFF"/>
            </a:solidFill>
            <a:prstDash val="solid"/>
          </a:ln>
        </p:spPr>
      </p:cxnSp>
      <p:cxnSp>
        <p:nvCxnSpPr>
          <p:cNvPr name="Connector 11" id="11"/>
          <p:cNvCxnSpPr/>
          <p:nvPr/>
        </p:nvCxnSpPr>
        <p:spPr>
          <a:xfrm>
            <a:off x="7154128" y="2662543"/>
            <a:ext cx="705413" cy="688100"/>
          </a:xfrm>
          <a:prstGeom prst="line">
            <a:avLst/>
          </a:prstGeom>
          <a:ln w="3175" cap="rnd" cmpd="sng">
            <a:solidFill>
              <a:srgbClr val="FFFFFF"/>
            </a:solidFill>
            <a:prstDash val="solid"/>
          </a:ln>
        </p:spPr>
      </p:cxnSp>
      <p:cxnSp>
        <p:nvCxnSpPr>
          <p:cNvPr name="Connector 12" id="12"/>
          <p:cNvCxnSpPr/>
          <p:nvPr/>
        </p:nvCxnSpPr>
        <p:spPr>
          <a:xfrm flipV="true">
            <a:off x="8953181" y="2760980"/>
            <a:ext cx="642973" cy="589663"/>
          </a:xfrm>
          <a:prstGeom prst="line">
            <a:avLst/>
          </a:prstGeom>
          <a:ln w="3175" cap="rnd" cmpd="sng">
            <a:solidFill>
              <a:srgbClr val="FFFFFF"/>
            </a:solidFill>
            <a:prstDash val="solid"/>
          </a:ln>
        </p:spPr>
      </p:cxnSp>
      <p:cxnSp>
        <p:nvCxnSpPr>
          <p:cNvPr name="Connector 13" id="13"/>
          <p:cNvCxnSpPr/>
          <p:nvPr/>
        </p:nvCxnSpPr>
        <p:spPr>
          <a:xfrm flipH="true" flipV="true">
            <a:off x="2618774" y="2763730"/>
            <a:ext cx="642974" cy="586913"/>
          </a:xfrm>
          <a:prstGeom prst="line">
            <a:avLst/>
          </a:prstGeom>
          <a:ln w="3175" cap="rnd" cmpd="sng">
            <a:solidFill>
              <a:srgbClr val="FFFFFF"/>
            </a:solidFill>
            <a:prstDash val="solid"/>
          </a:ln>
        </p:spPr>
      </p:cxnSp>
      <p:cxnSp>
        <p:nvCxnSpPr>
          <p:cNvPr name="Connector 14" id="14"/>
          <p:cNvCxnSpPr/>
          <p:nvPr/>
        </p:nvCxnSpPr>
        <p:spPr>
          <a:xfrm>
            <a:off x="4160319" y="4021304"/>
            <a:ext cx="0" cy="1162038"/>
          </a:xfrm>
          <a:prstGeom prst="line">
            <a:avLst/>
          </a:prstGeom>
          <a:ln w="3175" cap="rnd" cmpd="sng">
            <a:solidFill>
              <a:srgbClr val="FFFFFF">
                <a:lumMod val="75000"/>
              </a:srgbClr>
            </a:solidFill>
            <a:prstDash val="solid"/>
          </a:ln>
        </p:spPr>
      </p:cxnSp>
      <p:cxnSp>
        <p:nvCxnSpPr>
          <p:cNvPr name="Connector 15" id="15"/>
          <p:cNvCxnSpPr/>
          <p:nvPr/>
        </p:nvCxnSpPr>
        <p:spPr>
          <a:xfrm>
            <a:off x="8041910" y="4021304"/>
            <a:ext cx="0" cy="1162038"/>
          </a:xfrm>
          <a:prstGeom prst="line">
            <a:avLst/>
          </a:prstGeom>
          <a:ln w="3175" cap="rnd" cmpd="sng">
            <a:solidFill>
              <a:srgbClr val="FFFFFF">
                <a:lumMod val="75000"/>
              </a:srgbClr>
            </a:solidFill>
            <a:prstDash val="solid"/>
          </a:ln>
        </p:spPr>
      </p:cxnSp>
      <p:pic>
        <p:nvPicPr>
          <p:cNvPr name="image9.png" id="16"/>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TextBox 17" id="17"/>
          <p:cNvSpPr txBox="true"/>
          <p:nvPr/>
        </p:nvSpPr>
        <p:spPr>
          <a:xfrm>
            <a:off x="661636" y="4088760"/>
            <a:ext cx="3011364"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Machine Learning Algorithms</a:t>
            </a:r>
            <a:endParaRPr lang="en-US" sz="1100"/>
          </a:p>
        </p:txBody>
      </p:sp>
      <p:sp>
        <p:nvSpPr>
          <p:cNvPr name="TextBox 18" id="18"/>
          <p:cNvSpPr txBox="true"/>
          <p:nvPr/>
        </p:nvSpPr>
        <p:spPr>
          <a:xfrm>
            <a:off x="661636" y="4643253"/>
            <a:ext cx="3011364" cy="1520190"/>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Machine learning algorithms enhance fraud detection by analyzing large datasets and learning from historical fraud patterns. This technology can adapt quickly to new trends, improving accuracy in identifying fraudulent activity.</a:t>
            </a:r>
            <a:endParaRPr lang="en-US" sz="1100"/>
          </a:p>
        </p:txBody>
      </p:sp>
      <p:sp>
        <p:nvSpPr>
          <p:cNvPr name="TextBox 19" id="19"/>
          <p:cNvSpPr txBox="true"/>
          <p:nvPr/>
        </p:nvSpPr>
        <p:spPr>
          <a:xfrm>
            <a:off x="4677992" y="3501112"/>
            <a:ext cx="3011364"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Neural Networks</a:t>
            </a:r>
            <a:endParaRPr lang="en-US" sz="1100"/>
          </a:p>
        </p:txBody>
      </p:sp>
      <p:sp>
        <p:nvSpPr>
          <p:cNvPr name="TextBox 20" id="20"/>
          <p:cNvSpPr txBox="true"/>
          <p:nvPr/>
        </p:nvSpPr>
        <p:spPr>
          <a:xfrm>
            <a:off x="4677992" y="4055605"/>
            <a:ext cx="3011364" cy="1234440"/>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200" baseline="0" u="none" altLang="en-US">
                <a:solidFill>
                  <a:srgbClr val="FFFFFF"/>
                </a:solidFill>
                <a:latin typeface="三极准柔宋"/>
                <a:ea typeface="三极准柔宋"/>
              </a:rPr>
              <a:t>Neural networks simulate human brain functioning to detect complex patterns in transaction data. They can process multiple variables simultaneously, making them powerful tools for identifying subtle signs of fraud.</a:t>
            </a:r>
            <a:endParaRPr lang="en-US" sz="1100"/>
          </a:p>
        </p:txBody>
      </p:sp>
      <p:sp>
        <p:nvSpPr>
          <p:cNvPr name="TextBox 21" id="21"/>
          <p:cNvSpPr txBox="true"/>
          <p:nvPr/>
        </p:nvSpPr>
        <p:spPr>
          <a:xfrm>
            <a:off x="8559582" y="3939553"/>
            <a:ext cx="3011364" cy="338554"/>
          </a:xfrm>
          <a:prstGeom prst="rect">
            <a:avLst/>
          </a:prstGeom>
          <a:noFill/>
        </p:spPr>
        <p:txBody>
          <a:bodyPr anchor="b" rtlCol="false" vert="horz" wrap="square" tIns="45720" lIns="91440" bIns="45720" rIns="91440">
            <a:spAutoFit/>
          </a:bodyPr>
          <a:lstStyle/>
          <a:p>
            <a:pPr algn="r" marL="0">
              <a:defRPr/>
            </a:pPr>
            <a:r>
              <a:rPr lang="zh-CN" b="true" i="false" sz="1600" baseline="0" u="none" altLang="en-US">
                <a:solidFill>
                  <a:srgbClr val="FFFFFF"/>
                </a:solidFill>
                <a:latin typeface="三极准柔宋"/>
                <a:ea typeface="三极准柔宋"/>
              </a:rPr>
              <a:t>Anomaly Detection</a:t>
            </a:r>
            <a:endParaRPr lang="en-US" sz="1100"/>
          </a:p>
        </p:txBody>
      </p:sp>
      <p:sp>
        <p:nvSpPr>
          <p:cNvPr name="TextBox 22" id="22"/>
          <p:cNvSpPr txBox="true"/>
          <p:nvPr/>
        </p:nvSpPr>
        <p:spPr>
          <a:xfrm>
            <a:off x="8559582" y="4494046"/>
            <a:ext cx="3011364" cy="1234440"/>
          </a:xfrm>
          <a:prstGeom prst="rect">
            <a:avLst/>
          </a:prstGeom>
          <a:noFill/>
        </p:spPr>
        <p:txBody>
          <a:bodyPr anchor="t" rtlCol="false" vert="horz" wrap="square" tIns="45720" lIns="91440" bIns="45720" rIns="91440">
            <a:spAutoFit/>
          </a:bodyPr>
          <a:lstStyle/>
          <a:p>
            <a:pPr algn="r" marL="0">
              <a:lnSpc>
                <a:spcPct val="150000"/>
              </a:lnSpc>
              <a:defRPr/>
            </a:pPr>
            <a:r>
              <a:rPr lang="zh-CN" b="false" i="false" sz="1200" baseline="0" u="none" altLang="en-US">
                <a:solidFill>
                  <a:srgbClr val="FFFFFF"/>
                </a:solidFill>
                <a:latin typeface="三极准柔宋"/>
                <a:ea typeface="三极准柔宋"/>
              </a:rPr>
              <a:t>Anomaly detection systems identify transactions that significantly deviate from established user behavior. This proactive approach allows for immediate alerts and actions to prevent potential fraud.</a:t>
            </a:r>
            <a:endParaRPr lang="en-US" sz="1100"/>
          </a:p>
        </p:txBody>
      </p:sp>
      <p:sp>
        <p:nvSpPr>
          <p:cNvPr name="TextBox 23" id="23"/>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Advanced Techniques</a:t>
            </a:r>
            <a:endParaRPr lang="en-US" sz="1100"/>
          </a:p>
        </p:txBody>
      </p:sp>
    </p:spTree>
  </p:cSld>
  <p:clrMapOvr>
    <a:masterClrMapping/>
  </p:clrMapOvr>
  <p:transition spd="med">
    <p:pull dir="l"/>
  </p:transition>
  <p:timing>
    <p:tnLst>
      <p:par>
        <p:cTn id="22565" dur="indefinite" repeatCount="1000" spd="100%" accel="0%" decel="0%" restart="never" nodeType="tmRoot">
          <p:childTnLst>
            <p:seq concurrent="true" nextAc="seek">
              <p:cTn id="22566" dur="indefinite" repeatCount="1000" spd="100%" accel="0%" decel="0%" nodeType="mainSeq">
                <p:childTnLst>
                  <p:par>
                    <p:cTn id="22567" repeatCount="1000" spd="100%" accel="0%" decel="0%" fill="hold">
                      <p:stCondLst>
                        <p:cond delay="indefinite"/>
                      </p:stCondLst>
                      <p:childTnLst>
                        <p:par>
                          <p:cTn id="22568" repeatCount="1000" spd="100%" decel="0%" fill="hold">
                            <p:stCondLst>
                              <p:cond delay="0"/>
                            </p:stCondLst>
                            <p:childTnLst>
                              <p:par>
                                <p:cTn id="22569" presetID="21" presetClass="entr" presetSubtype="4" repeatCount="1000" spd="100%" decel="0%" fill="hold" nodeType="afterEffect">
                                  <p:stCondLst>
                                    <p:cond delay="0"/>
                                  </p:stCondLst>
                                  <p:childTnLst>
                                    <p:animEffect filter="wheel(4)" transition="in">
                                      <p:cBhvr>
                                        <p:cTn id="22570" dur="1000" repeatCount="1000" spd="100%" accel="0%" decel="0%"/>
                                        <p:tgtEl>
                                          <p:spTgt spid="23"/>
                                        </p:tgtEl>
                                      </p:cBhvr>
                                    </p:animEffect>
                                    <p:set>
                                      <p:cBhvr>
                                        <p:cTn id="22571" dur="1000" repeatCount="1000" spd="100%" accel="0%" decel="0%" fill="hold">
                                          <p:stCondLst>
                                            <p:cond delay="0"/>
                                          </p:stCondLst>
                                        </p:cTn>
                                        <p:tgtEl>
                                          <p:spTgt spid="23"/>
                                        </p:tgtEl>
                                        <p:attrNameLst>
                                          <p:attrName>style.visibility</p:attrName>
                                        </p:attrNameLst>
                                      </p:cBhvr>
                                      <p:to>
                                        <p:strVal val="visible"/>
                                      </p:to>
                                    </p:set>
                                  </p:childTnLst>
                                </p:cTn>
                              </p:par>
                              <p:par>
                                <p:cTn id="22572" presetID="22" presetClass="entr" presetSubtype="8" repeatCount="1000" spd="100%" decel="0%" fill="hold" nodeType="afterEffect">
                                  <p:stCondLst>
                                    <p:cond delay="0"/>
                                  </p:stCondLst>
                                  <p:childTnLst>
                                    <p:animEffect filter="wipe(left)" transition="in">
                                      <p:cBhvr>
                                        <p:cTn id="22573" dur="500" repeatCount="1000" spd="100%" accel="0%" decel="0%"/>
                                        <p:tgtEl>
                                          <p:spTgt spid="17"/>
                                        </p:tgtEl>
                                      </p:cBhvr>
                                    </p:animEffect>
                                    <p:set>
                                      <p:cBhvr>
                                        <p:cTn id="22574" dur="500" repeatCount="1000" spd="100%" accel="0%" decel="0%" fill="hold">
                                          <p:stCondLst>
                                            <p:cond delay="0"/>
                                          </p:stCondLst>
                                        </p:cTn>
                                        <p:tgtEl>
                                          <p:spTgt spid="17"/>
                                        </p:tgtEl>
                                        <p:attrNameLst>
                                          <p:attrName>style.visibility</p:attrName>
                                        </p:attrNameLst>
                                      </p:cBhvr>
                                      <p:to>
                                        <p:strVal val="visible"/>
                                      </p:to>
                                    </p:set>
                                  </p:childTnLst>
                                </p:cTn>
                              </p:par>
                              <p:par>
                                <p:cTn id="22575" presetID="17" presetClass="entr" presetSubtype="2" repeatCount="1000" spd="100%" decel="0%" fill="hold" nodeType="afterEffect">
                                  <p:stCondLst>
                                    <p:cond delay="0"/>
                                  </p:stCondLst>
                                  <p:childTnLst>
                                    <p:anim calcmode="lin" valueType="num">
                                      <p:cBhvr additive="base">
                                        <p:cTn id="22576" dur="500" repeatCount="1000" spd="100%" accel="0%" decel="0%" fill="hold"/>
                                        <p:tgtEl>
                                          <p:spTgt spid="18"/>
                                        </p:tgtEl>
                                        <p:attrNameLst>
                                          <p:attrName>ppt_x</p:attrName>
                                        </p:attrNameLst>
                                      </p:cBhvr>
                                      <p:tavLst>
                                        <p:tav fmla="" tm="0">
                                          <p:val>
                                            <p:strVal val="#ppt_x+#ppt_w/2"/>
                                          </p:val>
                                        </p:tav>
                                        <p:tav fmla="" tm="100000">
                                          <p:val>
                                            <p:strVal val="#ppt_x"/>
                                          </p:val>
                                        </p:tav>
                                      </p:tavLst>
                                    </p:anim>
                                    <p:anim calcmode="lin" valueType="num">
                                      <p:cBhvr additive="base">
                                        <p:cTn id="22577" dur="500" repeatCount="1000" spd="100%" accel="0%" decel="0%" fill="hold"/>
                                        <p:tgtEl>
                                          <p:spTgt spid="18"/>
                                        </p:tgtEl>
                                        <p:attrNameLst>
                                          <p:attrName>ppt_y</p:attrName>
                                        </p:attrNameLst>
                                      </p:cBhvr>
                                      <p:tavLst>
                                        <p:tav fmla="" tm="0">
                                          <p:val>
                                            <p:strVal val="#ppt_y"/>
                                          </p:val>
                                        </p:tav>
                                        <p:tav fmla="" tm="100000">
                                          <p:val>
                                            <p:strVal val="#ppt_y"/>
                                          </p:val>
                                        </p:tav>
                                      </p:tavLst>
                                    </p:anim>
                                    <p:anim calcmode="lin" valueType="num">
                                      <p:cBhvr additive="base">
                                        <p:cTn id="22578" dur="500" repeatCount="1000" spd="100%" accel="0%" decel="0%" fill="hold"/>
                                        <p:tgtEl>
                                          <p:spTgt spid="18"/>
                                        </p:tgtEl>
                                        <p:attrNameLst>
                                          <p:attrName>ppt_w</p:attrName>
                                        </p:attrNameLst>
                                      </p:cBhvr>
                                      <p:tavLst>
                                        <p:tav fmla="" tm="0">
                                          <p:val>
                                            <p:fltVal val="0.0"/>
                                          </p:val>
                                        </p:tav>
                                        <p:tav fmla="" tm="100000">
                                          <p:val>
                                            <p:strVal val="#ppt_w"/>
                                          </p:val>
                                        </p:tav>
                                      </p:tavLst>
                                    </p:anim>
                                    <p:anim calcmode="lin" valueType="num">
                                      <p:cBhvr additive="base">
                                        <p:cTn id="22579" dur="500" repeatCount="1000" spd="100%" accel="0%" decel="0%" fill="hold"/>
                                        <p:tgtEl>
                                          <p:spTgt spid="18"/>
                                        </p:tgtEl>
                                        <p:attrNameLst>
                                          <p:attrName>ppt_h</p:attrName>
                                        </p:attrNameLst>
                                      </p:cBhvr>
                                      <p:tavLst>
                                        <p:tav fmla="" tm="0">
                                          <p:val>
                                            <p:strVal val="#ppt_h"/>
                                          </p:val>
                                        </p:tav>
                                        <p:tav fmla="" tm="100000">
                                          <p:val>
                                            <p:strVal val="#ppt_h"/>
                                          </p:val>
                                        </p:tav>
                                      </p:tavLst>
                                    </p:anim>
                                    <p:set>
                                      <p:cBhvr additive="base">
                                        <p:cTn id="22580" dur="500" repeatCount="1000" spd="100%" accel="0%" decel="0%" fill="hold">
                                          <p:stCondLst>
                                            <p:cond delay="0"/>
                                          </p:stCondLst>
                                        </p:cTn>
                                        <p:tgtEl>
                                          <p:spTgt spid="18"/>
                                        </p:tgtEl>
                                        <p:attrNameLst>
                                          <p:attrName>style.visibility</p:attrName>
                                        </p:attrNameLst>
                                      </p:cBhvr>
                                      <p:to>
                                        <p:strVal val="visible"/>
                                      </p:to>
                                    </p:set>
                                  </p:childTnLst>
                                </p:cTn>
                              </p:par>
                              <p:par>
                                <p:cTn id="22581" presetID="13" presetClass="entr" presetSubtype="32" repeatCount="1000" spd="100%" decel="0%" fill="hold" nodeType="afterEffect">
                                  <p:stCondLst>
                                    <p:cond delay="0"/>
                                  </p:stCondLst>
                                  <p:childTnLst>
                                    <p:animEffect filter="plus(out)" transition="in">
                                      <p:cBhvr>
                                        <p:cTn id="22582" dur="1000" repeatCount="1000" spd="100%" accel="0%" decel="0%"/>
                                        <p:tgtEl>
                                          <p:spTgt spid="19"/>
                                        </p:tgtEl>
                                      </p:cBhvr>
                                    </p:animEffect>
                                    <p:set>
                                      <p:cBhvr>
                                        <p:cTn id="22583" dur="1000" repeatCount="1000" spd="100%" accel="0%" decel="0%" fill="hold">
                                          <p:stCondLst>
                                            <p:cond delay="0"/>
                                          </p:stCondLst>
                                        </p:cTn>
                                        <p:tgtEl>
                                          <p:spTgt spid="19"/>
                                        </p:tgtEl>
                                        <p:attrNameLst>
                                          <p:attrName>style.visibility</p:attrName>
                                        </p:attrNameLst>
                                      </p:cBhvr>
                                      <p:to>
                                        <p:strVal val="visible"/>
                                      </p:to>
                                    </p:set>
                                  </p:childTnLst>
                                </p:cTn>
                              </p:par>
                              <p:par>
                                <p:cTn id="22584" presetID="29" presetClass="entr" presetSubtype="0" repeatCount="1000" spd="100%" decel="0%" fill="hold" nodeType="afterEffect">
                                  <p:stCondLst>
                                    <p:cond delay="0"/>
                                  </p:stCondLst>
                                  <p:childTnLst>
                                    <p:anim calcmode="lin" valueType="num">
                                      <p:cBhvr>
                                        <p:cTn id="22586" dur="1000" repeatCount="1000" spd="100%" accel="0%" decel="0%" fill="hold"/>
                                        <p:tgtEl>
                                          <p:spTgt spid="20"/>
                                        </p:tgtEl>
                                        <p:attrNameLst>
                                          <p:attrName>ppt_x</p:attrName>
                                        </p:attrNameLst>
                                      </p:cBhvr>
                                      <p:tavLst>
                                        <p:tav fmla="" tm="0">
                                          <p:val>
                                            <p:strVal val="#ppt_x-.2"/>
                                          </p:val>
                                        </p:tav>
                                        <p:tav fmla="" tm="100000">
                                          <p:val>
                                            <p:strVal val="#ppt_x"/>
                                          </p:val>
                                        </p:tav>
                                      </p:tavLst>
                                    </p:anim>
                                    <p:anim calcmode="lin" valueType="num">
                                      <p:cBhvr>
                                        <p:cTn id="22587" dur="1000" repeatCount="1000" spd="100%" accel="0%" decel="0%" fill="hold"/>
                                        <p:tgtEl>
                                          <p:spTgt spid="20"/>
                                        </p:tgtEl>
                                        <p:attrNameLst>
                                          <p:attrName>ppt_y</p:attrName>
                                        </p:attrNameLst>
                                      </p:cBhvr>
                                      <p:tavLst>
                                        <p:tav fmla="" tm="0">
                                          <p:val>
                                            <p:strVal val="#ppt_y"/>
                                          </p:val>
                                        </p:tav>
                                        <p:tav fmla="" tm="100000">
                                          <p:val>
                                            <p:strVal val="#ppt_y"/>
                                          </p:val>
                                        </p:tav>
                                      </p:tavLst>
                                    </p:anim>
                                    <p:animEffect filter="wipe(right)" transition="in" prLst="gradientSize: 0.1">
                                      <p:cBhvr>
                                        <p:cTn id="22585" dur="1000" repeatCount="1000" spd="100%" accel="0%" decel="0%"/>
                                        <p:tgtEl>
                                          <p:spTgt spid="20"/>
                                        </p:tgtEl>
                                      </p:cBhvr>
                                    </p:animEffect>
                                    <p:set>
                                      <p:cBhvr>
                                        <p:cTn id="22588" dur="1" repeatCount="1000" spd="100%" accel="0%" decel="0%" fill="hold">
                                          <p:stCondLst>
                                            <p:cond delay="0"/>
                                          </p:stCondLst>
                                        </p:cTn>
                                        <p:tgtEl>
                                          <p:spTgt spid="20"/>
                                        </p:tgtEl>
                                        <p:attrNameLst>
                                          <p:attrName>style.visibility</p:attrName>
                                        </p:attrNameLst>
                                      </p:cBhvr>
                                      <p:to>
                                        <p:strVal val="visible"/>
                                      </p:to>
                                    </p:set>
                                  </p:childTnLst>
                                </p:cTn>
                              </p:par>
                              <p:par>
                                <p:cTn id="22589" presetID="23" presetClass="entr" presetSubtype="272" repeatCount="1000" spd="100%" decel="0%" fill="hold" nodeType="afterEffect">
                                  <p:stCondLst>
                                    <p:cond delay="0"/>
                                  </p:stCondLst>
                                  <p:childTnLst>
                                    <p:anim calcmode="lin" valueType="num">
                                      <p:cBhvr>
                                        <p:cTn id="22590" dur="500" repeatCount="1000" spd="100%" accel="0%" decel="0%" fill="hold"/>
                                        <p:tgtEl>
                                          <p:spTgt spid="21"/>
                                        </p:tgtEl>
                                        <p:attrNameLst>
                                          <p:attrName>ppt_w</p:attrName>
                                        </p:attrNameLst>
                                      </p:cBhvr>
                                      <p:tavLst>
                                        <p:tav fmla="" tm="0">
                                          <p:val>
                                            <p:strVal val="2/3*#ppt_w"/>
                                          </p:val>
                                        </p:tav>
                                        <p:tav fmla="" tm="100000">
                                          <p:val>
                                            <p:strVal val="#ppt_w"/>
                                          </p:val>
                                        </p:tav>
                                      </p:tavLst>
                                    </p:anim>
                                    <p:anim calcmode="lin" valueType="num">
                                      <p:cBhvr>
                                        <p:cTn id="22591" dur="500" repeatCount="1000" spd="100%" accel="0%" decel="0%" fill="hold"/>
                                        <p:tgtEl>
                                          <p:spTgt spid="21"/>
                                        </p:tgtEl>
                                        <p:attrNameLst>
                                          <p:attrName>ppt_h</p:attrName>
                                        </p:attrNameLst>
                                      </p:cBhvr>
                                      <p:tavLst>
                                        <p:tav fmla="" tm="0">
                                          <p:val>
                                            <p:strVal val="2/3*#ppt_h"/>
                                          </p:val>
                                        </p:tav>
                                        <p:tav fmla="" tm="100000">
                                          <p:val>
                                            <p:strVal val="#ppt_h"/>
                                          </p:val>
                                        </p:tav>
                                      </p:tavLst>
                                    </p:anim>
                                    <p:set>
                                      <p:cBhvr>
                                        <p:cTn id="22592" dur="500" repeatCount="1000" spd="100%" accel="0%" decel="0%" fill="hold">
                                          <p:stCondLst>
                                            <p:cond delay="0"/>
                                          </p:stCondLst>
                                        </p:cTn>
                                        <p:tgtEl>
                                          <p:spTgt spid="21"/>
                                        </p:tgtEl>
                                        <p:attrNameLst>
                                          <p:attrName>style.visibility</p:attrName>
                                        </p:attrNameLst>
                                      </p:cBhvr>
                                      <p:to>
                                        <p:strVal val="visible"/>
                                      </p:to>
                                    </p:set>
                                  </p:childTnLst>
                                </p:cTn>
                              </p:par>
                              <p:par>
                                <p:cTn id="22593" presetID="48" presetClass="entr" presetSubtype="0" repeatCount="1000" spd="100%" decel="0%" fill="hold" nodeType="afterEffect">
                                  <p:stCondLst>
                                    <p:cond delay="0"/>
                                  </p:stCondLst>
                                  <p:childTnLst>
                                    <p:anim calcmode="lin" valueType="num">
                                      <p:cBhvr>
                                        <p:cTn id="22595" dur="1000" repeatCount="1000" spd="100%" accel="0%" decel="0%" fill="hold"/>
                                        <p:tgtEl>
                                          <p:spTgt spid="22"/>
                                        </p:tgtEl>
                                        <p:attrNameLst>
                                          <p:attrName>style.rotation</p:attrName>
                                        </p:attrNameLst>
                                      </p:cBhvr>
                                      <p:tavLst>
                                        <p:tav fmla="" tm="0">
                                          <p:val>
                                            <p:fltVal val="90.0"/>
                                          </p:val>
                                        </p:tav>
                                        <p:tav fmla="" tm="80000">
                                          <p:val>
                                            <p:fltVal val="90.0"/>
                                          </p:val>
                                        </p:tav>
                                        <p:tav fmla="" tm="80000">
                                          <p:val>
                                            <p:fltVal val="90.0"/>
                                          </p:val>
                                        </p:tav>
                                        <p:tav fmla="" tm="100000">
                                          <p:val>
                                            <p:fltVal val="0.0"/>
                                          </p:val>
                                        </p:tav>
                                      </p:tavLst>
                                    </p:anim>
                                    <p:anim calcmode="lin" valueType="num">
                                      <p:cBhvr>
                                        <p:cTn id="22596" dur="1000" repeatCount="1000" spd="100%" accel="0%" decel="0%" fill="hold"/>
                                        <p:tgtEl>
                                          <p:spTgt spid="22"/>
                                        </p:tgtEl>
                                        <p:attrNameLst>
                                          <p:attrName>ppt_x</p:attrName>
                                        </p:attrNameLst>
                                      </p:cBhvr>
                                      <p:tavLst>
                                        <p:tav fmla="" tm="0">
                                          <p:val>
                                            <p:fltVal val="-1.0"/>
                                          </p:val>
                                        </p:tav>
                                        <p:tav fmla="" tm="50000">
                                          <p:val>
                                            <p:fltVal val="0.95"/>
                                          </p:val>
                                        </p:tav>
                                        <p:tav fmla="" tm="100000">
                                          <p:val>
                                            <p:strVal val="#ppt_x"/>
                                          </p:val>
                                        </p:tav>
                                      </p:tavLst>
                                    </p:anim>
                                    <p:anim calcmode="lin" valueType="num">
                                      <p:cBhvr>
                                        <p:cTn id="22597" dur="1000" repeatCount="1000" spd="100%" accel="0%" decel="0%" fill="hold"/>
                                        <p:tgtEl>
                                          <p:spTgt spid="22"/>
                                        </p:tgtEl>
                                        <p:attrNameLst>
                                          <p:attrName>ppt_y</p:attrName>
                                        </p:attrNameLst>
                                      </p:cBhvr>
                                      <p:tavLst>
                                        <p:tav fmla="" tm="0">
                                          <p:val>
                                            <p:strVal val="#ppt_y"/>
                                          </p:val>
                                        </p:tav>
                                        <p:tav fmla="" tm="100000">
                                          <p:val>
                                            <p:strVal val="#ppt_y"/>
                                          </p:val>
                                        </p:tav>
                                      </p:tavLst>
                                    </p:anim>
                                    <p:animEffect filter="fade" transition="in">
                                      <p:cBhvr>
                                        <p:cTn id="22594" dur="1000" repeatCount="1000" spd="100%" accel="0%" decel="0%"/>
                                        <p:tgtEl>
                                          <p:spTgt spid="22"/>
                                        </p:tgtEl>
                                      </p:cBhvr>
                                    </p:animEffect>
                                    <p:set>
                                      <p:cBhvr>
                                        <p:cTn id="22598" dur="1" repeatCount="1000" spd="100%" accel="0%" decel="0%"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a:off x="666750" y="2242946"/>
            <a:ext cx="10858500" cy="950392"/>
          </a:xfrm>
          <a:custGeom>
            <a:avLst/>
            <a:gdLst/>
            <a:ahLst/>
            <a:cxnLst/>
            <a:rect r="r" b="b" t="t" l="l"/>
            <a:pathLst>
              <a:path w="8496300" h="950392" stroke="true" fill="norm" extrusionOk="true">
                <a:moveTo>
                  <a:pt x="0" y="187954"/>
                </a:moveTo>
                <a:cubicBezTo>
                  <a:pt x="554831" y="106991"/>
                  <a:pt x="1108075" y="29204"/>
                  <a:pt x="1562100" y="6979"/>
                </a:cubicBezTo>
                <a:cubicBezTo>
                  <a:pt x="2016125" y="-15246"/>
                  <a:pt x="2395538" y="19679"/>
                  <a:pt x="2724150" y="54604"/>
                </a:cubicBezTo>
                <a:cubicBezTo>
                  <a:pt x="3052763" y="89529"/>
                  <a:pt x="3116263" y="94292"/>
                  <a:pt x="3533775" y="216529"/>
                </a:cubicBezTo>
                <a:cubicBezTo>
                  <a:pt x="3951288" y="338767"/>
                  <a:pt x="4648200" y="610229"/>
                  <a:pt x="5229225" y="788029"/>
                </a:cubicBezTo>
                <a:cubicBezTo>
                  <a:pt x="5810250" y="965829"/>
                  <a:pt x="5854700" y="961067"/>
                  <a:pt x="6276975" y="940429"/>
                </a:cubicBezTo>
                <a:cubicBezTo>
                  <a:pt x="6699250" y="919791"/>
                  <a:pt x="7392988" y="754692"/>
                  <a:pt x="7762875" y="664204"/>
                </a:cubicBezTo>
                <a:cubicBezTo>
                  <a:pt x="8132763" y="573717"/>
                  <a:pt x="8251031" y="493548"/>
                  <a:pt x="8496300" y="397504"/>
                </a:cubicBezTo>
              </a:path>
            </a:pathLst>
          </a:custGeom>
          <a:noFill/>
          <a:ln w="12700" cap="flat">
            <a:solidFill>
              <a:srgbClr val="FFFFFF"/>
            </a:solidFill>
            <a:prstDash val="dash"/>
          </a:ln>
        </p:spPr>
        <p:txBody>
          <a:bodyPr vert="horz" anchor="t" wrap="square" tIns="45720" lIns="91440" bIns="45720" rIns="91440">
            <a:prstTxWarp prst="textNoShape">
              <a:avLst/>
            </a:prstTxWarp>
            <a:normAutofit/>
          </a:bodyPr>
          <a:p>
            <a:pPr algn="l" marL="0"/>
          </a:p>
        </p:txBody>
      </p:sp>
      <p:grpSp>
        <p:nvGrpSpPr>
          <p:cNvPr name="Group 3" id="3"/>
          <p:cNvGrpSpPr/>
          <p:nvPr/>
        </p:nvGrpSpPr>
        <p:grpSpPr>
          <a:xfrm>
            <a:off x="2023996" y="1743106"/>
            <a:ext cx="850898" cy="986404"/>
            <a:chOff x="1618023" y="2785197"/>
            <a:chExt cx="850898" cy="986404"/>
          </a:xfrm>
          <a:gradFill>
            <a:gsLst>
              <a:gs pos="0">
                <a:srgbClr val="DC5DC2"/>
              </a:gs>
              <a:gs pos="68000">
                <a:srgbClr val="6BA7E8"/>
              </a:gs>
              <a:gs pos="100000">
                <a:srgbClr val="2851B6"/>
              </a:gs>
            </a:gsLst>
            <a:lin ang="16200000"/>
          </a:gradFill>
        </p:grpSpPr>
        <p:sp>
          <p:nvSpPr>
            <p:cNvPr name="Freeform 4" id="4"/>
            <p:cNvSpPr/>
            <p:nvPr/>
          </p:nvSpPr>
          <p:spPr>
            <a:xfrm>
              <a:off x="1618023" y="2785197"/>
              <a:ext cx="850898" cy="986404"/>
            </a:xfrm>
            <a:custGeom>
              <a:avLst/>
              <a:gdLst/>
              <a:ahLst/>
              <a:cxnLst/>
              <a:rect r="r" b="b" t="t" l="l"/>
              <a:pathLst>
                <a:path w="854" h="990" stroke="true" fill="norm" extrusionOk="true">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algn="ctr" blurRad="381000" rotWithShape="false" sx="102000" sy="102000">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Freeform 5" id="5"/>
            <p:cNvSpPr/>
            <p:nvPr/>
          </p:nvSpPr>
          <p:spPr>
            <a:xfrm>
              <a:off x="1838617" y="3112328"/>
              <a:ext cx="409708" cy="332140"/>
            </a:xfrm>
            <a:custGeom>
              <a:avLst/>
              <a:gdLst/>
              <a:ahLst/>
              <a:cxnLst/>
              <a:rect r="r" b="b" t="t" l="l"/>
              <a:pathLst>
                <a:path w="604195" h="489806" stroke="true" fill="norm" extrusionOk="true">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vert="horz" rot="0" anchor="ctr" wrap="square" tIns="45720" lIns="91440" bIns="45720" rIns="91440">
              <a:prstTxWarp prst="textNoShape">
                <a:avLst/>
              </a:prstTxWarp>
              <a:normAutofit/>
            </a:bodyPr>
            <a:p>
              <a:pPr algn="ctr" marL="0"/>
            </a:p>
          </p:txBody>
        </p:sp>
      </p:grpSp>
      <p:grpSp>
        <p:nvGrpSpPr>
          <p:cNvPr name="Group 6" id="6"/>
          <p:cNvGrpSpPr/>
          <p:nvPr/>
        </p:nvGrpSpPr>
        <p:grpSpPr>
          <a:xfrm>
            <a:off x="5580277" y="2351126"/>
            <a:ext cx="850898" cy="986404"/>
            <a:chOff x="1618023" y="2785197"/>
            <a:chExt cx="850898" cy="986404"/>
          </a:xfrm>
          <a:gradFill>
            <a:gsLst>
              <a:gs pos="0">
                <a:srgbClr val="DC5DC2"/>
              </a:gs>
              <a:gs pos="68000">
                <a:srgbClr val="6BA7E8"/>
              </a:gs>
              <a:gs pos="100000">
                <a:srgbClr val="2851B6"/>
              </a:gs>
            </a:gsLst>
            <a:lin ang="16200000"/>
          </a:gradFill>
        </p:grpSpPr>
        <p:sp>
          <p:nvSpPr>
            <p:cNvPr name="Freeform 7" id="7"/>
            <p:cNvSpPr/>
            <p:nvPr/>
          </p:nvSpPr>
          <p:spPr>
            <a:xfrm>
              <a:off x="1618023" y="2785197"/>
              <a:ext cx="850898" cy="986404"/>
            </a:xfrm>
            <a:custGeom>
              <a:avLst/>
              <a:gdLst/>
              <a:ahLst/>
              <a:cxnLst/>
              <a:rect r="r" b="b" t="t" l="l"/>
              <a:pathLst>
                <a:path w="854" h="990" stroke="true" fill="norm" extrusionOk="true">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algn="ctr" blurRad="381000" rotWithShape="false" sx="102000" sy="102000">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Freeform 8" id="8"/>
            <p:cNvSpPr/>
            <p:nvPr/>
          </p:nvSpPr>
          <p:spPr>
            <a:xfrm>
              <a:off x="1838617" y="3112328"/>
              <a:ext cx="409708" cy="332140"/>
            </a:xfrm>
            <a:custGeom>
              <a:avLst/>
              <a:gdLst/>
              <a:ahLst/>
              <a:cxnLst/>
              <a:rect r="r" b="b" t="t" l="l"/>
              <a:pathLst>
                <a:path w="604195" h="489806" stroke="true" fill="norm" extrusionOk="true">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vert="horz" rot="0" anchor="ctr" wrap="square" tIns="45720" lIns="91440" bIns="45720" rIns="91440">
              <a:prstTxWarp prst="textNoShape">
                <a:avLst/>
              </a:prstTxWarp>
              <a:normAutofit/>
            </a:bodyPr>
            <a:p>
              <a:pPr algn="ctr" marL="0"/>
            </a:p>
          </p:txBody>
        </p:sp>
      </p:grpSp>
      <p:grpSp>
        <p:nvGrpSpPr>
          <p:cNvPr name="Group 9" id="9"/>
          <p:cNvGrpSpPr/>
          <p:nvPr/>
        </p:nvGrpSpPr>
        <p:grpSpPr>
          <a:xfrm>
            <a:off x="9303274" y="2678259"/>
            <a:ext cx="850898" cy="986404"/>
            <a:chOff x="1618023" y="2785197"/>
            <a:chExt cx="850898" cy="986404"/>
          </a:xfrm>
          <a:gradFill>
            <a:gsLst>
              <a:gs pos="0">
                <a:srgbClr val="DC5DC2"/>
              </a:gs>
              <a:gs pos="68000">
                <a:srgbClr val="6BA7E8"/>
              </a:gs>
              <a:gs pos="100000">
                <a:srgbClr val="2851B6"/>
              </a:gs>
            </a:gsLst>
            <a:lin ang="16200000"/>
          </a:gradFill>
        </p:grpSpPr>
        <p:sp>
          <p:nvSpPr>
            <p:cNvPr name="Freeform 10" id="10"/>
            <p:cNvSpPr/>
            <p:nvPr/>
          </p:nvSpPr>
          <p:spPr>
            <a:xfrm>
              <a:off x="1618023" y="2785197"/>
              <a:ext cx="850898" cy="986404"/>
            </a:xfrm>
            <a:custGeom>
              <a:avLst/>
              <a:gdLst/>
              <a:ahLst/>
              <a:cxnLst/>
              <a:rect r="r" b="b" t="t" l="l"/>
              <a:pathLst>
                <a:path w="854" h="990" stroke="true" fill="norm" extrusionOk="true">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algn="ctr" blurRad="381000" rotWithShape="false" sx="102000" sy="102000">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Freeform 11" id="11"/>
            <p:cNvSpPr/>
            <p:nvPr/>
          </p:nvSpPr>
          <p:spPr>
            <a:xfrm>
              <a:off x="1838617" y="3112328"/>
              <a:ext cx="409708" cy="332140"/>
            </a:xfrm>
            <a:custGeom>
              <a:avLst/>
              <a:gdLst/>
              <a:ahLst/>
              <a:cxnLst/>
              <a:rect r="r" b="b" t="t" l="l"/>
              <a:pathLst>
                <a:path w="604195" h="489806" stroke="true" fill="norm" extrusionOk="true">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vert="horz" rot="0" anchor="ctr" wrap="square" tIns="45720" lIns="91440" bIns="45720" rIns="91440">
              <a:prstTxWarp prst="textNoShape">
                <a:avLst/>
              </a:prstTxWarp>
              <a:normAutofit/>
            </a:bodyPr>
            <a:p>
              <a:pPr algn="ctr" marL="0"/>
            </a:p>
          </p:txBody>
        </p:sp>
      </p:grpSp>
      <p:pic>
        <p:nvPicPr>
          <p:cNvPr name="image9.png" id="12"/>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TextBox 13" id="13"/>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Real-time Monitoring Systems</a:t>
            </a:r>
            <a:endParaRPr lang="en-US" sz="1100"/>
          </a:p>
        </p:txBody>
      </p:sp>
      <p:sp>
        <p:nvSpPr>
          <p:cNvPr name="TextBox 14" id="14"/>
          <p:cNvSpPr txBox="true"/>
          <p:nvPr/>
        </p:nvSpPr>
        <p:spPr>
          <a:xfrm>
            <a:off x="864856" y="3183183"/>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Data Analytics</a:t>
            </a:r>
            <a:endParaRPr lang="en-US" sz="1100"/>
          </a:p>
        </p:txBody>
      </p:sp>
      <p:sp>
        <p:nvSpPr>
          <p:cNvPr name="TextBox 15" id="15"/>
          <p:cNvSpPr txBox="true"/>
          <p:nvPr/>
        </p:nvSpPr>
        <p:spPr>
          <a:xfrm>
            <a:off x="872672" y="3535246"/>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Real-time data analytics processes transactions as they occur, utilizing algorithms to identify and flag suspicious activities instantly, allowing for rapid intervention to mitigate losses.</a:t>
            </a:r>
            <a:endParaRPr lang="en-US" sz="1100"/>
          </a:p>
        </p:txBody>
      </p:sp>
      <p:sp>
        <p:nvSpPr>
          <p:cNvPr name="TextBox 16" id="16"/>
          <p:cNvSpPr txBox="true"/>
          <p:nvPr/>
        </p:nvSpPr>
        <p:spPr>
          <a:xfrm>
            <a:off x="4450452" y="3869794"/>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Behavioral Profiling</a:t>
            </a:r>
            <a:endParaRPr lang="en-US" sz="1100"/>
          </a:p>
        </p:txBody>
      </p:sp>
      <p:sp>
        <p:nvSpPr>
          <p:cNvPr name="TextBox 17" id="17"/>
          <p:cNvSpPr txBox="true"/>
          <p:nvPr/>
        </p:nvSpPr>
        <p:spPr>
          <a:xfrm>
            <a:off x="4458268" y="4221857"/>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Behavioral profiling involves tracking individual users' transaction patterns over time, enabling systems to recognize deviations more effectively and detect fraud before significant damage occurs.</a:t>
            </a:r>
            <a:endParaRPr lang="en-US" sz="1100"/>
          </a:p>
        </p:txBody>
      </p:sp>
      <p:sp>
        <p:nvSpPr>
          <p:cNvPr name="TextBox 18" id="18"/>
          <p:cNvSpPr txBox="true"/>
          <p:nvPr/>
        </p:nvSpPr>
        <p:spPr>
          <a:xfrm>
            <a:off x="8241971" y="4217082"/>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Automated Alerts</a:t>
            </a:r>
            <a:endParaRPr lang="en-US" sz="1100"/>
          </a:p>
        </p:txBody>
      </p:sp>
      <p:sp>
        <p:nvSpPr>
          <p:cNvPr name="TextBox 19" id="19"/>
          <p:cNvSpPr txBox="true"/>
          <p:nvPr/>
        </p:nvSpPr>
        <p:spPr>
          <a:xfrm>
            <a:off x="8249787" y="4569145"/>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Automated alert systems notify both the business and the customer of suspicious activities instantly. This feature enhances responsiveness and provides a layer of security against unauthorized transactions.</a:t>
            </a:r>
            <a:endParaRPr lang="en-US" sz="1100"/>
          </a:p>
        </p:txBody>
      </p:sp>
    </p:spTree>
  </p:cSld>
  <p:clrMapOvr>
    <a:masterClrMapping/>
  </p:clrMapOvr>
  <p:transition spd="slow">
    <p:wheel spokes="8"/>
  </p:transition>
  <p:timing>
    <p:tnLst>
      <p:par>
        <p:cTn id="24444" dur="indefinite" repeatCount="1000" spd="100%" accel="0%" decel="0%" restart="never" nodeType="tmRoot">
          <p:childTnLst>
            <p:seq concurrent="true" nextAc="seek">
              <p:cTn id="24445" dur="indefinite" repeatCount="1000" spd="100%" accel="0%" decel="0%" nodeType="mainSeq">
                <p:childTnLst>
                  <p:par>
                    <p:cTn id="24446" repeatCount="1000" spd="100%" accel="0%" decel="0%" fill="hold">
                      <p:stCondLst>
                        <p:cond delay="indefinite"/>
                      </p:stCondLst>
                      <p:childTnLst>
                        <p:par>
                          <p:cTn id="24447" repeatCount="1000" spd="100%" decel="0%" fill="hold">
                            <p:stCondLst>
                              <p:cond delay="0"/>
                            </p:stCondLst>
                            <p:childTnLst>
                              <p:par>
                                <p:cTn id="24448" presetID="16" presetClass="entr" presetSubtype="42" repeatCount="1000" spd="100%" decel="0%" fill="hold" nodeType="afterEffect">
                                  <p:stCondLst>
                                    <p:cond delay="0"/>
                                  </p:stCondLst>
                                  <p:childTnLst>
                                    <p:animEffect filter="barn(outHorizontal)" transition="in">
                                      <p:cBhvr>
                                        <p:cTn id="24449" dur="500" repeatCount="1000" spd="100%" accel="0%" decel="0%"/>
                                        <p:tgtEl>
                                          <p:spTgt spid="13"/>
                                        </p:tgtEl>
                                      </p:cBhvr>
                                    </p:animEffect>
                                    <p:set>
                                      <p:cBhvr>
                                        <p:cTn id="24450" dur="500" repeatCount="1000" spd="100%" accel="0%" decel="0%" fill="hold">
                                          <p:stCondLst>
                                            <p:cond delay="0"/>
                                          </p:stCondLst>
                                        </p:cTn>
                                        <p:tgtEl>
                                          <p:spTgt spid="13"/>
                                        </p:tgtEl>
                                        <p:attrNameLst>
                                          <p:attrName>style.visibility</p:attrName>
                                        </p:attrNameLst>
                                      </p:cBhvr>
                                      <p:to>
                                        <p:strVal val="visible"/>
                                      </p:to>
                                    </p:set>
                                  </p:childTnLst>
                                </p:cTn>
                              </p:par>
                              <p:par>
                                <p:cTn id="24451" presetID="20" presetClass="entr" presetSubtype="0" repeatCount="1000" spd="100%" decel="0%" fill="hold" nodeType="afterEffect">
                                  <p:stCondLst>
                                    <p:cond delay="0"/>
                                  </p:stCondLst>
                                  <p:childTnLst>
                                    <p:animEffect filter="wedge" transition="in">
                                      <p:cBhvr>
                                        <p:cTn id="24452" dur="1000" repeatCount="1000" spd="100%" accel="0%" decel="0%"/>
                                        <p:tgtEl>
                                          <p:spTgt spid="14"/>
                                        </p:tgtEl>
                                      </p:cBhvr>
                                    </p:animEffect>
                                    <p:set>
                                      <p:cBhvr>
                                        <p:cTn id="24453" dur="1000" repeatCount="1000" spd="100%" accel="0%" decel="0%" fill="hold">
                                          <p:stCondLst>
                                            <p:cond delay="0"/>
                                          </p:stCondLst>
                                        </p:cTn>
                                        <p:tgtEl>
                                          <p:spTgt spid="14"/>
                                        </p:tgtEl>
                                        <p:attrNameLst>
                                          <p:attrName>style.visibility</p:attrName>
                                        </p:attrNameLst>
                                      </p:cBhvr>
                                      <p:to>
                                        <p:strVal val="visible"/>
                                      </p:to>
                                    </p:set>
                                  </p:childTnLst>
                                </p:cTn>
                              </p:par>
                              <p:par>
                                <p:cTn id="24454" presetID="35" presetClass="entr" presetSubtype="0" repeatCount="1000" spd="100%" decel="0%" fill="hold" nodeType="afterEffect">
                                  <p:stCondLst>
                                    <p:cond delay="0"/>
                                  </p:stCondLst>
                                  <p:childTnLst>
                                    <p:anim calcmode="lin" valueType="num">
                                      <p:cBhvr>
                                        <p:cTn id="24456" dur="1000" repeatCount="1000" spd="100%" accel="0%" decel="0%" fill="hold"/>
                                        <p:tgtEl>
                                          <p:spTgt spid="15"/>
                                        </p:tgtEl>
                                        <p:attrNameLst>
                                          <p:attrName>style.rotation</p:attrName>
                                        </p:attrNameLst>
                                      </p:cBhvr>
                                      <p:tavLst>
                                        <p:tav fmla="" tm="0">
                                          <p:val>
                                            <p:fltVal val="720.0"/>
                                          </p:val>
                                        </p:tav>
                                        <p:tav fmla="" tm="100000">
                                          <p:val>
                                            <p:fltVal val="0.0"/>
                                          </p:val>
                                        </p:tav>
                                      </p:tavLst>
                                    </p:anim>
                                    <p:anim calcmode="lin" valueType="num">
                                      <p:cBhvr>
                                        <p:cTn id="24457" dur="1000" repeatCount="1000" spd="100%" accel="0%" decel="0%" fill="hold"/>
                                        <p:tgtEl>
                                          <p:spTgt spid="15"/>
                                        </p:tgtEl>
                                        <p:attrNameLst>
                                          <p:attrName>ppt_h</p:attrName>
                                        </p:attrNameLst>
                                      </p:cBhvr>
                                      <p:tavLst>
                                        <p:tav fmla="" tm="0">
                                          <p:val>
                                            <p:fltVal val="0.0"/>
                                          </p:val>
                                        </p:tav>
                                        <p:tav fmla="" tm="100000">
                                          <p:val>
                                            <p:strVal val="#ppt_h"/>
                                          </p:val>
                                        </p:tav>
                                      </p:tavLst>
                                    </p:anim>
                                    <p:anim calcmode="lin" valueType="num">
                                      <p:cBhvr>
                                        <p:cTn id="24458" dur="1000" repeatCount="1000" spd="100%" accel="0%" decel="0%" fill="hold"/>
                                        <p:tgtEl>
                                          <p:spTgt spid="15"/>
                                        </p:tgtEl>
                                        <p:attrNameLst>
                                          <p:attrName>ppt_w</p:attrName>
                                        </p:attrNameLst>
                                      </p:cBhvr>
                                      <p:tavLst>
                                        <p:tav fmla="" tm="0">
                                          <p:val>
                                            <p:fltVal val="0.0"/>
                                          </p:val>
                                        </p:tav>
                                        <p:tav fmla="" tm="100000">
                                          <p:val>
                                            <p:strVal val="#ppt_w"/>
                                          </p:val>
                                        </p:tav>
                                      </p:tavLst>
                                    </p:anim>
                                    <p:animEffect filter="fade" transition="in">
                                      <p:cBhvr>
                                        <p:cTn id="24455" dur="1000" repeatCount="1000" spd="100%" accel="0%" decel="0%"/>
                                        <p:tgtEl>
                                          <p:spTgt spid="15"/>
                                        </p:tgtEl>
                                      </p:cBhvr>
                                    </p:animEffect>
                                    <p:set>
                                      <p:cBhvr>
                                        <p:cTn id="24459" dur="1000" repeatCount="1000" spd="100%" accel="0%" decel="0%" fill="hold">
                                          <p:stCondLst>
                                            <p:cond delay="0"/>
                                          </p:stCondLst>
                                        </p:cTn>
                                        <p:tgtEl>
                                          <p:spTgt spid="15"/>
                                        </p:tgtEl>
                                        <p:attrNameLst>
                                          <p:attrName>style.visibility</p:attrName>
                                        </p:attrNameLst>
                                      </p:cBhvr>
                                      <p:to>
                                        <p:strVal val="visible"/>
                                      </p:to>
                                    </p:set>
                                  </p:childTnLst>
                                </p:cTn>
                              </p:par>
                              <p:par>
                                <p:cTn id="24460" presetID="55" presetClass="entr" presetSubtype="0" repeatCount="1000" spd="100%" decel="0%" fill="hold" nodeType="afterEffect">
                                  <p:stCondLst>
                                    <p:cond delay="0"/>
                                  </p:stCondLst>
                                  <p:childTnLst>
                                    <p:anim calcmode="lin" valueType="num">
                                      <p:cBhvr>
                                        <p:cTn id="24462" dur="1000" repeatCount="1000" spd="100%" accel="0%" decel="0%" fill="hold"/>
                                        <p:tgtEl>
                                          <p:spTgt spid="16"/>
                                        </p:tgtEl>
                                        <p:attrNameLst>
                                          <p:attrName>ppt_w</p:attrName>
                                        </p:attrNameLst>
                                      </p:cBhvr>
                                      <p:tavLst>
                                        <p:tav fmla="" tm="0">
                                          <p:val>
                                            <p:strVal val="#ppt_w*0.70"/>
                                          </p:val>
                                        </p:tav>
                                        <p:tav fmla="" tm="100000">
                                          <p:val>
                                            <p:strVal val="#ppt_w"/>
                                          </p:val>
                                        </p:tav>
                                      </p:tavLst>
                                    </p:anim>
                                    <p:anim calcmode="lin" valueType="num">
                                      <p:cBhvr>
                                        <p:cTn id="24463" dur="1000" repeatCount="1000" spd="100%" accel="0%" decel="0%" fill="hold"/>
                                        <p:tgtEl>
                                          <p:spTgt spid="16"/>
                                        </p:tgtEl>
                                        <p:attrNameLst>
                                          <p:attrName>ppt_h</p:attrName>
                                        </p:attrNameLst>
                                      </p:cBhvr>
                                      <p:tavLst>
                                        <p:tav fmla="" tm="0">
                                          <p:val>
                                            <p:strVal val="#ppt_h"/>
                                          </p:val>
                                        </p:tav>
                                        <p:tav fmla="" tm="100000">
                                          <p:val>
                                            <p:strVal val="#ppt_h"/>
                                          </p:val>
                                        </p:tav>
                                      </p:tavLst>
                                    </p:anim>
                                    <p:animEffect filter="fade" transition="in">
                                      <p:cBhvr>
                                        <p:cTn id="24461" dur="1000" repeatCount="1000" spd="100%" accel="0%" decel="0%"/>
                                        <p:tgtEl>
                                          <p:spTgt spid="16"/>
                                        </p:tgtEl>
                                      </p:cBhvr>
                                    </p:animEffect>
                                    <p:set>
                                      <p:cBhvr>
                                        <p:cTn id="24464" dur="1" repeatCount="1000" spd="100%" accel="0%" decel="0%" fill="hold">
                                          <p:stCondLst>
                                            <p:cond delay="0"/>
                                          </p:stCondLst>
                                        </p:cTn>
                                        <p:tgtEl>
                                          <p:spTgt spid="16"/>
                                        </p:tgtEl>
                                        <p:attrNameLst>
                                          <p:attrName>style.visibility</p:attrName>
                                        </p:attrNameLst>
                                      </p:cBhvr>
                                      <p:to>
                                        <p:strVal val="visible"/>
                                      </p:to>
                                    </p:set>
                                  </p:childTnLst>
                                </p:cTn>
                              </p:par>
                              <p:par>
                                <p:cTn id="24465" presetID="35" presetClass="entr" presetSubtype="0" repeatCount="1000" spd="100%" decel="0%" fill="hold" nodeType="afterEffect">
                                  <p:stCondLst>
                                    <p:cond delay="0"/>
                                  </p:stCondLst>
                                  <p:childTnLst>
                                    <p:anim calcmode="lin" valueType="num">
                                      <p:cBhvr>
                                        <p:cTn id="24467" dur="1000" repeatCount="1000" spd="100%" accel="0%" decel="0%" fill="hold"/>
                                        <p:tgtEl>
                                          <p:spTgt spid="17"/>
                                        </p:tgtEl>
                                        <p:attrNameLst>
                                          <p:attrName>style.rotation</p:attrName>
                                        </p:attrNameLst>
                                      </p:cBhvr>
                                      <p:tavLst>
                                        <p:tav fmla="" tm="0">
                                          <p:val>
                                            <p:fltVal val="720.0"/>
                                          </p:val>
                                        </p:tav>
                                        <p:tav fmla="" tm="100000">
                                          <p:val>
                                            <p:fltVal val="0.0"/>
                                          </p:val>
                                        </p:tav>
                                      </p:tavLst>
                                    </p:anim>
                                    <p:anim calcmode="lin" valueType="num">
                                      <p:cBhvr>
                                        <p:cTn id="24468" dur="1000" repeatCount="1000" spd="100%" accel="0%" decel="0%" fill="hold"/>
                                        <p:tgtEl>
                                          <p:spTgt spid="17"/>
                                        </p:tgtEl>
                                        <p:attrNameLst>
                                          <p:attrName>ppt_h</p:attrName>
                                        </p:attrNameLst>
                                      </p:cBhvr>
                                      <p:tavLst>
                                        <p:tav fmla="" tm="0">
                                          <p:val>
                                            <p:fltVal val="0.0"/>
                                          </p:val>
                                        </p:tav>
                                        <p:tav fmla="" tm="100000">
                                          <p:val>
                                            <p:strVal val="#ppt_h"/>
                                          </p:val>
                                        </p:tav>
                                      </p:tavLst>
                                    </p:anim>
                                    <p:anim calcmode="lin" valueType="num">
                                      <p:cBhvr>
                                        <p:cTn id="24469" dur="1000" repeatCount="1000" spd="100%" accel="0%" decel="0%" fill="hold"/>
                                        <p:tgtEl>
                                          <p:spTgt spid="17"/>
                                        </p:tgtEl>
                                        <p:attrNameLst>
                                          <p:attrName>ppt_w</p:attrName>
                                        </p:attrNameLst>
                                      </p:cBhvr>
                                      <p:tavLst>
                                        <p:tav fmla="" tm="0">
                                          <p:val>
                                            <p:fltVal val="0.0"/>
                                          </p:val>
                                        </p:tav>
                                        <p:tav fmla="" tm="100000">
                                          <p:val>
                                            <p:strVal val="#ppt_w"/>
                                          </p:val>
                                        </p:tav>
                                      </p:tavLst>
                                    </p:anim>
                                    <p:animEffect filter="fade" transition="in">
                                      <p:cBhvr>
                                        <p:cTn id="24466" dur="1000" repeatCount="1000" spd="100%" accel="0%" decel="0%"/>
                                        <p:tgtEl>
                                          <p:spTgt spid="17"/>
                                        </p:tgtEl>
                                      </p:cBhvr>
                                    </p:animEffect>
                                    <p:set>
                                      <p:cBhvr>
                                        <p:cTn id="24470" dur="1000" repeatCount="1000" spd="100%" accel="0%" decel="0%" fill="hold">
                                          <p:stCondLst>
                                            <p:cond delay="0"/>
                                          </p:stCondLst>
                                        </p:cTn>
                                        <p:tgtEl>
                                          <p:spTgt spid="17"/>
                                        </p:tgtEl>
                                        <p:attrNameLst>
                                          <p:attrName>style.visibility</p:attrName>
                                        </p:attrNameLst>
                                      </p:cBhvr>
                                      <p:to>
                                        <p:strVal val="visible"/>
                                      </p:to>
                                    </p:set>
                                  </p:childTnLst>
                                </p:cTn>
                              </p:par>
                              <p:par>
                                <p:cTn id="24471" presetID="16" presetClass="entr" presetSubtype="42" repeatCount="1000" spd="100%" decel="0%" fill="hold" nodeType="afterEffect">
                                  <p:stCondLst>
                                    <p:cond delay="0"/>
                                  </p:stCondLst>
                                  <p:childTnLst>
                                    <p:animEffect filter="barn(outHorizontal)" transition="in">
                                      <p:cBhvr>
                                        <p:cTn id="24472" dur="500" repeatCount="1000" spd="100%" accel="0%" decel="0%"/>
                                        <p:tgtEl>
                                          <p:spTgt spid="18"/>
                                        </p:tgtEl>
                                      </p:cBhvr>
                                    </p:animEffect>
                                    <p:set>
                                      <p:cBhvr>
                                        <p:cTn id="24473" dur="500" repeatCount="1000" spd="100%" accel="0%" decel="0%" fill="hold">
                                          <p:stCondLst>
                                            <p:cond delay="0"/>
                                          </p:stCondLst>
                                        </p:cTn>
                                        <p:tgtEl>
                                          <p:spTgt spid="18"/>
                                        </p:tgtEl>
                                        <p:attrNameLst>
                                          <p:attrName>style.visibility</p:attrName>
                                        </p:attrNameLst>
                                      </p:cBhvr>
                                      <p:to>
                                        <p:strVal val="visible"/>
                                      </p:to>
                                    </p:set>
                                  </p:childTnLst>
                                </p:cTn>
                              </p:par>
                              <p:par>
                                <p:cTn id="24474" presetID="5" presetClass="entr" presetSubtype="10" repeatCount="1000" spd="100%" decel="0%" fill="hold" nodeType="afterEffect">
                                  <p:stCondLst>
                                    <p:cond delay="0"/>
                                  </p:stCondLst>
                                  <p:childTnLst>
                                    <p:animEffect filter="checkerboard(across)" transition="in">
                                      <p:cBhvr>
                                        <p:cTn id="24475" dur="1000" repeatCount="1000" spd="100%" accel="0%" decel="0%"/>
                                        <p:tgtEl>
                                          <p:spTgt spid="19"/>
                                        </p:tgtEl>
                                      </p:cBhvr>
                                    </p:animEffect>
                                    <p:set>
                                      <p:cBhvr>
                                        <p:cTn id="24476" dur="1000" repeatCount="1000" spd="100%" accel="0%" decel="0%"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04.</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Case Studies</a:t>
            </a:r>
            <a:endParaRPr lang="en-US" sz="1100"/>
          </a:p>
        </p:txBody>
      </p:sp>
    </p:spTree>
  </p:cSld>
  <p:clrMapOvr>
    <a:masterClrMapping/>
  </p:clrMapOvr>
  <p:transition spd="slow">
    <p:randomBar dir="vert"/>
  </p:transition>
  <p:timing>
    <p:tnLst>
      <p:par>
        <p:cTn id="26355" dur="indefinite" repeatCount="1000" spd="100%" accel="0%" decel="0%" restart="never" nodeType="tmRoot">
          <p:childTnLst>
            <p:seq concurrent="true" nextAc="seek">
              <p:cTn id="26356" dur="indefinite" repeatCount="1000" spd="100%" accel="0%" decel="0%" nodeType="mainSeq">
                <p:childTnLst>
                  <p:par>
                    <p:cTn id="26357" repeatCount="1000" spd="100%" accel="0%" decel="0%" fill="hold">
                      <p:stCondLst>
                        <p:cond delay="indefinite"/>
                      </p:stCondLst>
                      <p:childTnLst>
                        <p:par>
                          <p:cTn id="26358" repeatCount="1000" spd="100%" decel="0%" fill="hold">
                            <p:stCondLst>
                              <p:cond delay="0"/>
                            </p:stCondLst>
                            <p:childTnLst>
                              <p:par>
                                <p:cTn id="26359" presetID="50" presetClass="entr" presetSubtype="0" repeatCount="1000" spd="100%" decel="0%" fill="hold" nodeType="afterEffect">
                                  <p:stCondLst>
                                    <p:cond delay="0"/>
                                  </p:stCondLst>
                                  <p:childTnLst>
                                    <p:anim calcmode="lin" valueType="num">
                                      <p:cBhvr>
                                        <p:cTn id="26361" dur="1000" repeatCount="1000" spd="100%" accel="0%" decel="0%" fill="hold"/>
                                        <p:tgtEl>
                                          <p:spTgt spid="5"/>
                                        </p:tgtEl>
                                        <p:attrNameLst>
                                          <p:attrName>ppt_w</p:attrName>
                                        </p:attrNameLst>
                                      </p:cBhvr>
                                      <p:tavLst>
                                        <p:tav fmla="" tm="0">
                                          <p:val>
                                            <p:strVal val="#ppt_w+.3"/>
                                          </p:val>
                                        </p:tav>
                                        <p:tav fmla="" tm="100000">
                                          <p:val>
                                            <p:strVal val="#ppt_w"/>
                                          </p:val>
                                        </p:tav>
                                      </p:tavLst>
                                    </p:anim>
                                    <p:anim calcmode="lin" valueType="num">
                                      <p:cBhvr>
                                        <p:cTn id="26362" dur="1000" repeatCount="1000" spd="100%" accel="0%" decel="0%" fill="hold"/>
                                        <p:tgtEl>
                                          <p:spTgt spid="5"/>
                                        </p:tgtEl>
                                        <p:attrNameLst>
                                          <p:attrName>ppt_h</p:attrName>
                                        </p:attrNameLst>
                                      </p:cBhvr>
                                      <p:tavLst>
                                        <p:tav fmla="" tm="0">
                                          <p:val>
                                            <p:strVal val="#ppt_h"/>
                                          </p:val>
                                        </p:tav>
                                        <p:tav fmla="" tm="100000">
                                          <p:val>
                                            <p:strVal val="#ppt_h"/>
                                          </p:val>
                                        </p:tav>
                                      </p:tavLst>
                                    </p:anim>
                                    <p:animEffect filter="fade" transition="in">
                                      <p:cBhvr>
                                        <p:cTn id="26360" dur="1000" repeatCount="1000" spd="100%" accel="0%" decel="0%"/>
                                        <p:tgtEl>
                                          <p:spTgt spid="5"/>
                                        </p:tgtEl>
                                      </p:cBhvr>
                                    </p:animEffect>
                                    <p:set>
                                      <p:cBhvr>
                                        <p:cTn id="26363" dur="1" repeatCount="1000" spd="100%" accel="0%" decel="0%" fill="hold">
                                          <p:stCondLst>
                                            <p:cond delay="0"/>
                                          </p:stCondLst>
                                        </p:cTn>
                                        <p:tgtEl>
                                          <p:spTgt spid="5"/>
                                        </p:tgtEl>
                                        <p:attrNameLst>
                                          <p:attrName>style.visibility</p:attrName>
                                        </p:attrNameLst>
                                      </p:cBhvr>
                                      <p:to>
                                        <p:strVal val="visible"/>
                                      </p:to>
                                    </p:set>
                                  </p:childTnLst>
                                </p:cTn>
                              </p:par>
                              <p:par>
                                <p:cTn id="26364" presetID="16" presetClass="entr" presetSubtype="37" repeatCount="1000" spd="100%" decel="0%" fill="hold" nodeType="afterEffect">
                                  <p:stCondLst>
                                    <p:cond delay="0"/>
                                  </p:stCondLst>
                                  <p:childTnLst>
                                    <p:animEffect filter="barn(outVertical)" transition="in">
                                      <p:cBhvr>
                                        <p:cTn id="26365" dur="500" repeatCount="1000" spd="100%" accel="0%" decel="0%"/>
                                        <p:tgtEl>
                                          <p:spTgt spid="10"/>
                                        </p:tgtEl>
                                      </p:cBhvr>
                                    </p:animEffect>
                                    <p:set>
                                      <p:cBhvr>
                                        <p:cTn id="26366" dur="5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a:off x="6321668" y="1820324"/>
            <a:ext cx="4221629" cy="3478835"/>
            <a:chOff x="5914873" y="1584000"/>
            <a:chExt cx="5009050" cy="4127710"/>
          </a:xfrm>
        </p:grpSpPr>
        <p:sp>
          <p:nvSpPr>
            <p:cNvPr name="AutoShape 3" id="3"/>
            <p:cNvSpPr/>
            <p:nvPr/>
          </p:nvSpPr>
          <p:spPr>
            <a:xfrm flipV="true">
              <a:off x="6637198" y="5382358"/>
              <a:ext cx="4286725" cy="329352"/>
            </a:xfrm>
            <a:prstGeom prst="round2SameRect">
              <a:avLst>
                <a:gd name="adj1" fmla="val 50000"/>
                <a:gd name="adj2" fmla="val 0"/>
              </a:avLst>
            </a:prstGeom>
            <a:solidFill>
              <a:srgbClr val="FFFFFF">
                <a:lumMod val="75000"/>
              </a:srgbClr>
            </a:solidFill>
            <a:ln cap="flat" cmpd="sng">
              <a:prstDash val="solid"/>
            </a:ln>
          </p:spPr>
          <p:txBody>
            <a:bodyPr vert="horz" anchor="ctr" wrap="square" tIns="45720" lIns="91440" bIns="45720" rIns="91440">
              <a:normAutofit/>
            </a:bodyPr>
            <a:p>
              <a:pPr algn="ctr" marL="0"/>
            </a:p>
          </p:txBody>
        </p:sp>
        <p:sp>
          <p:nvSpPr>
            <p:cNvPr name="AutoShape 4" id="4"/>
            <p:cNvSpPr/>
            <p:nvPr/>
          </p:nvSpPr>
          <p:spPr>
            <a:xfrm flipV="true" rot="4599532">
              <a:off x="4135771" y="3363102"/>
              <a:ext cx="3824378" cy="266173"/>
            </a:xfrm>
            <a:prstGeom prst="round2SameRect">
              <a:avLst>
                <a:gd name="adj1" fmla="val 50000"/>
                <a:gd name="adj2" fmla="val 0"/>
              </a:avLst>
            </a:prstGeom>
            <a:solidFill>
              <a:srgbClr val="FFFFFF">
                <a:lumMod val="75000"/>
              </a:srgbClr>
            </a:solidFill>
            <a:ln cap="flat" cmpd="sng">
              <a:prstDash val="solid"/>
            </a:ln>
          </p:spPr>
          <p:txBody>
            <a:bodyPr vert="horz" anchor="ctr" wrap="square" tIns="45720" lIns="91440" bIns="45720" rIns="91440">
              <a:normAutofit/>
            </a:bodyPr>
            <a:p>
              <a:pPr algn="ctr" marL="0"/>
            </a:p>
          </p:txBody>
        </p:sp>
      </p:grpSp>
      <p:sp>
        <p:nvSpPr>
          <p:cNvPr name="AutoShape 5" id="5"/>
          <p:cNvSpPr/>
          <p:nvPr/>
        </p:nvSpPr>
        <p:spPr>
          <a:xfrm>
            <a:off x="6930444" y="3415189"/>
            <a:ext cx="911317" cy="911319"/>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600" baseline="0" u="none">
                <a:solidFill>
                  <a:srgbClr val="FFFFFF"/>
                </a:solidFill>
                <a:latin typeface="三极准柔宋"/>
                <a:ea typeface="三极准柔宋"/>
              </a:rPr>
              <a:t>…04</a:t>
            </a:r>
          </a:p>
        </p:txBody>
      </p:sp>
      <p:sp>
        <p:nvSpPr>
          <p:cNvPr name="AutoShape 6" id="6"/>
          <p:cNvSpPr/>
          <p:nvPr/>
        </p:nvSpPr>
        <p:spPr>
          <a:xfrm>
            <a:off x="8137287" y="3600979"/>
            <a:ext cx="1208266" cy="1208267"/>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600" baseline="0" u="none">
                <a:solidFill>
                  <a:srgbClr val="FFFFFF"/>
                </a:solidFill>
                <a:latin typeface="三极准柔宋"/>
                <a:ea typeface="三极准柔宋"/>
              </a:rPr>
              <a:t>…05</a:t>
            </a:r>
          </a:p>
        </p:txBody>
      </p:sp>
      <p:sp>
        <p:nvSpPr>
          <p:cNvPr name="AutoShape 7" id="7"/>
          <p:cNvSpPr/>
          <p:nvPr/>
        </p:nvSpPr>
        <p:spPr>
          <a:xfrm>
            <a:off x="7500953" y="2101573"/>
            <a:ext cx="1413054" cy="1413057"/>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600" baseline="0" u="none">
                <a:solidFill>
                  <a:srgbClr val="FFFFFF"/>
                </a:solidFill>
                <a:latin typeface="三极准柔宋"/>
                <a:ea typeface="三极准柔宋"/>
              </a:rPr>
              <a:t>…02</a:t>
            </a:r>
          </a:p>
        </p:txBody>
      </p:sp>
      <p:sp>
        <p:nvSpPr>
          <p:cNvPr name="AutoShape 8" id="8"/>
          <p:cNvSpPr/>
          <p:nvPr/>
        </p:nvSpPr>
        <p:spPr>
          <a:xfrm>
            <a:off x="9080577" y="2057916"/>
            <a:ext cx="1964525" cy="1964529"/>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600" baseline="0" u="none">
                <a:solidFill>
                  <a:srgbClr val="FFFFFF"/>
                </a:solidFill>
                <a:latin typeface="三极准柔宋"/>
                <a:ea typeface="三极准柔宋"/>
              </a:rPr>
              <a:t>…03</a:t>
            </a:r>
          </a:p>
        </p:txBody>
      </p:sp>
      <p:sp>
        <p:nvSpPr>
          <p:cNvPr name="AutoShape 9" id="9"/>
          <p:cNvSpPr/>
          <p:nvPr/>
        </p:nvSpPr>
        <p:spPr>
          <a:xfrm>
            <a:off x="9622179" y="4174526"/>
            <a:ext cx="694975" cy="694975"/>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100" baseline="0" u="none">
                <a:solidFill>
                  <a:srgbClr val="FFFFFF"/>
                </a:solidFill>
                <a:latin typeface="三极准柔宋"/>
                <a:ea typeface="三极准柔宋"/>
              </a:rPr>
              <a:t>…06</a:t>
            </a:r>
          </a:p>
        </p:txBody>
      </p:sp>
      <p:sp>
        <p:nvSpPr>
          <p:cNvPr name="AutoShape 10" id="10"/>
          <p:cNvSpPr/>
          <p:nvPr/>
        </p:nvSpPr>
        <p:spPr>
          <a:xfrm>
            <a:off x="6596470" y="2391701"/>
            <a:ext cx="817090" cy="817090"/>
          </a:xfrm>
          <a:prstGeom prst="ellipse">
            <a:avLst/>
          </a:pr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r>
              <a:rPr lang="en-US" b="true" i="true" sz="1600" baseline="0" u="none">
                <a:solidFill>
                  <a:srgbClr val="FFFFFF"/>
                </a:solidFill>
                <a:latin typeface="三极准柔宋"/>
                <a:ea typeface="三极准柔宋"/>
              </a:rPr>
              <a:t>…01</a:t>
            </a:r>
          </a:p>
        </p:txBody>
      </p:sp>
      <p:cxnSp>
        <p:nvCxnSpPr>
          <p:cNvPr name="Connector 11" id="11"/>
          <p:cNvCxnSpPr/>
          <p:nvPr/>
        </p:nvCxnSpPr>
        <p:spPr>
          <a:xfrm>
            <a:off x="1960827" y="1236450"/>
            <a:ext cx="0" cy="5530110"/>
          </a:xfrm>
          <a:prstGeom prst="line">
            <a:avLst/>
          </a:prstGeom>
          <a:ln w="3175" cap="rnd" cmpd="sng">
            <a:solidFill>
              <a:srgbClr val="FFFFFF">
                <a:lumMod val="75000"/>
              </a:srgbClr>
            </a:solidFill>
            <a:prstDash val="solid"/>
          </a:ln>
        </p:spPr>
      </p:cxnSp>
      <p:sp>
        <p:nvSpPr>
          <p:cNvPr name="AutoShape 12" id="12"/>
          <p:cNvSpPr/>
          <p:nvPr/>
        </p:nvSpPr>
        <p:spPr>
          <a:xfrm>
            <a:off x="1638912" y="1182457"/>
            <a:ext cx="643830" cy="643830"/>
          </a:xfrm>
          <a:prstGeom prst="ellipse">
            <a:avLst/>
          </a:prstGeom>
          <a:blipFill>
            <a:blip r:embed="rId2"/>
            <a:stretch>
              <a:fillRect t="-25467" l="0" b="-24481" r="0"/>
            </a:stretch>
          </a:blipFill>
          <a:ln w="12700" cap="flat">
            <a:solidFill>
              <a:srgbClr val="FFFFFF"/>
            </a:solidFill>
            <a:prstDash val="solid"/>
          </a:ln>
        </p:spPr>
        <p:txBody>
          <a:bodyPr vert="horz" rot="0" anchor="ctr" wrap="square" tIns="45720" lIns="91440" bIns="45720" rIns="91440">
            <a:prstTxWarp prst="textNoShape">
              <a:avLst/>
            </a:prstTxWarp>
            <a:normAutofit/>
          </a:bodyPr>
          <a:p>
            <a:pPr algn="ctr" marL="0"/>
          </a:p>
        </p:txBody>
      </p:sp>
      <p:sp>
        <p:nvSpPr>
          <p:cNvPr name="AutoShape 13" id="13"/>
          <p:cNvSpPr/>
          <p:nvPr/>
        </p:nvSpPr>
        <p:spPr>
          <a:xfrm>
            <a:off x="1648703" y="3211961"/>
            <a:ext cx="643830" cy="643830"/>
          </a:xfrm>
          <a:prstGeom prst="ellipse">
            <a:avLst/>
          </a:prstGeom>
          <a:blipFill>
            <a:blip r:embed="rId3"/>
            <a:stretch>
              <a:fillRect t="0" l="-25493" b="0" r="-24507"/>
            </a:stretch>
          </a:blipFill>
          <a:ln w="12700" cap="flat">
            <a:solidFill>
              <a:srgbClr val="FFFFFF"/>
            </a:solidFill>
            <a:prstDash val="solid"/>
          </a:ln>
        </p:spPr>
        <p:txBody>
          <a:bodyPr vert="horz" rot="0" anchor="ctr" wrap="square" tIns="45720" lIns="91440" bIns="45720" rIns="91440">
            <a:prstTxWarp prst="textNoShape">
              <a:avLst/>
            </a:prstTxWarp>
            <a:normAutofit/>
          </a:bodyPr>
          <a:p>
            <a:pPr algn="ctr" marL="0"/>
          </a:p>
        </p:txBody>
      </p:sp>
      <p:pic>
        <p:nvPicPr>
          <p:cNvPr name="image9.png" id="14"/>
          <p:cNvPicPr>
            <a:picLocks noChangeAspect="true"/>
          </p:cNvPicPr>
          <p:nvPr/>
        </p:nvPicPr>
        <p:blipFill>
          <a:blip r:embed="rId4"/>
          <a:srcRect/>
          <a:stretch>
            <a:fillRect/>
          </a:stretch>
        </p:blipFill>
        <p:spPr>
          <a:xfrm rot="15568558">
            <a:off x="-45720" y="2531"/>
            <a:ext cx="1219200" cy="1460360"/>
          </a:xfrm>
          <a:prstGeom prst="rect">
            <a:avLst/>
          </a:prstGeom>
        </p:spPr>
      </p:pic>
      <p:sp>
        <p:nvSpPr>
          <p:cNvPr name="AutoShape 15" id="15"/>
          <p:cNvSpPr/>
          <p:nvPr/>
        </p:nvSpPr>
        <p:spPr>
          <a:xfrm>
            <a:off x="1655780" y="5209659"/>
            <a:ext cx="643830" cy="643830"/>
          </a:xfrm>
          <a:prstGeom prst="ellipse">
            <a:avLst/>
          </a:prstGeom>
          <a:blipFill>
            <a:blip r:embed="rId5"/>
            <a:stretch>
              <a:fillRect t="-25493" l="0" b="-24507" r="0"/>
            </a:stretch>
          </a:blipFill>
          <a:ln w="12700" cap="flat">
            <a:solidFill>
              <a:srgbClr val="FFFFFF"/>
            </a:solidFill>
            <a:prstDash val="solid"/>
          </a:ln>
        </p:spPr>
        <p:txBody>
          <a:bodyPr vert="horz" rot="0" anchor="ctr" wrap="square" tIns="45720" lIns="91440" bIns="45720" rIns="91440">
            <a:prstTxWarp prst="textNoShape">
              <a:avLst/>
            </a:prstTxWarp>
            <a:normAutofit/>
          </a:bodyPr>
          <a:p>
            <a:pPr algn="ctr" marL="0"/>
          </a:p>
        </p:txBody>
      </p:sp>
      <p:sp>
        <p:nvSpPr>
          <p:cNvPr name="TextBox 16" id="16"/>
          <p:cNvSpPr txBox="true"/>
          <p:nvPr/>
        </p:nvSpPr>
        <p:spPr>
          <a:xfrm>
            <a:off x="2441496" y="1293227"/>
            <a:ext cx="3654504"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Bank XYZ's Approach</a:t>
            </a:r>
            <a:endParaRPr lang="en-US" sz="1100"/>
          </a:p>
        </p:txBody>
      </p:sp>
      <p:sp>
        <p:nvSpPr>
          <p:cNvPr name="TextBox 17" id="17"/>
          <p:cNvSpPr txBox="true"/>
          <p:nvPr/>
        </p:nvSpPr>
        <p:spPr>
          <a:xfrm>
            <a:off x="2449312" y="1645290"/>
            <a:ext cx="3654504"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Bank XYZ implemented an advanced machine learning system that reduced fraud cases by over 40% within the first year. This successful integration demonstrated the effectiveness of technology in enhancing security measures.</a:t>
            </a:r>
            <a:endParaRPr lang="en-US" sz="1100"/>
          </a:p>
        </p:txBody>
      </p:sp>
      <p:sp>
        <p:nvSpPr>
          <p:cNvPr name="TextBox 18" id="18"/>
          <p:cNvSpPr txBox="true"/>
          <p:nvPr/>
        </p:nvSpPr>
        <p:spPr>
          <a:xfrm>
            <a:off x="2433713" y="3339652"/>
            <a:ext cx="3654504"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Company ABC's Machine Learning Implementation</a:t>
            </a:r>
            <a:endParaRPr lang="en-US" sz="1100"/>
          </a:p>
        </p:txBody>
      </p:sp>
      <p:sp>
        <p:nvSpPr>
          <p:cNvPr name="TextBox 19" id="19"/>
          <p:cNvSpPr txBox="true"/>
          <p:nvPr/>
        </p:nvSpPr>
        <p:spPr>
          <a:xfrm>
            <a:off x="2441529" y="3691715"/>
            <a:ext cx="3654504"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Company ABC utilized machine learning to analyze transaction data, leading to early detection of emerging fraud trends. Their innovative approach serves as a model for other businesses aiming to combat credit card fraud.</a:t>
            </a:r>
            <a:endParaRPr lang="en-US" sz="1100"/>
          </a:p>
        </p:txBody>
      </p:sp>
      <p:sp>
        <p:nvSpPr>
          <p:cNvPr name="TextBox 20" id="20"/>
          <p:cNvSpPr txBox="true"/>
          <p:nvPr/>
        </p:nvSpPr>
        <p:spPr>
          <a:xfrm>
            <a:off x="2433713" y="5222524"/>
            <a:ext cx="3654504"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Lessons Learned from Successful Cases</a:t>
            </a:r>
            <a:endParaRPr lang="en-US" sz="1100"/>
          </a:p>
        </p:txBody>
      </p:sp>
      <p:sp>
        <p:nvSpPr>
          <p:cNvPr name="TextBox 21" id="21"/>
          <p:cNvSpPr txBox="true"/>
          <p:nvPr/>
        </p:nvSpPr>
        <p:spPr>
          <a:xfrm>
            <a:off x="2441529" y="5574587"/>
            <a:ext cx="3654504"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Effective fraud detection requires continuous adaptation to new threats. Successful cases demonstrate the importance of data-driven decision-making and investing in technology for continuous improvement.</a:t>
            </a:r>
            <a:endParaRPr lang="en-US" sz="1100"/>
          </a:p>
        </p:txBody>
      </p:sp>
      <p:sp>
        <p:nvSpPr>
          <p:cNvPr name="TextBox 22" id="22"/>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Successful Detection Cases</a:t>
            </a:r>
            <a:endParaRPr lang="en-US" sz="1100"/>
          </a:p>
        </p:txBody>
      </p:sp>
    </p:spTree>
  </p:cSld>
  <p:clrMapOvr>
    <a:masterClrMapping/>
  </p:clrMapOvr>
  <p:transition spd="slow">
    <p:comb dir="horz"/>
  </p:transition>
  <p:timing>
    <p:tnLst>
      <p:par>
        <p:cTn id="28742" dur="indefinite" repeatCount="1000" spd="100%" accel="0%" decel="0%" restart="never" nodeType="tmRoot">
          <p:childTnLst>
            <p:seq concurrent="true" nextAc="seek">
              <p:cTn id="28743" dur="indefinite" repeatCount="1000" spd="100%" accel="0%" decel="0%" nodeType="mainSeq">
                <p:childTnLst>
                  <p:par>
                    <p:cTn id="28744" repeatCount="1000" spd="100%" accel="0%" decel="0%" fill="hold">
                      <p:stCondLst>
                        <p:cond delay="indefinite"/>
                      </p:stCondLst>
                      <p:childTnLst>
                        <p:par>
                          <p:cTn id="28745" repeatCount="1000" spd="100%" decel="0%" fill="hold">
                            <p:stCondLst>
                              <p:cond delay="0"/>
                            </p:stCondLst>
                            <p:childTnLst>
                              <p:par>
                                <p:cTn id="28746" presetID="2" presetClass="entr" presetSubtype="1" repeatCount="1000" spd="100%" decel="0%" fill="hold" nodeType="afterEffect">
                                  <p:stCondLst>
                                    <p:cond delay="0"/>
                                  </p:stCondLst>
                                  <p:childTnLst>
                                    <p:anim calcmode="lin" valueType="num">
                                      <p:cBhvr additive="base">
                                        <p:cTn id="28747" dur="1000" repeatCount="1000" spd="100%" accel="0%" decel="0%" fill="hold"/>
                                        <p:tgtEl>
                                          <p:spTgt spid="22"/>
                                        </p:tgtEl>
                                        <p:attrNameLst>
                                          <p:attrName>ppt_x</p:attrName>
                                        </p:attrNameLst>
                                      </p:cBhvr>
                                      <p:tavLst>
                                        <p:tav fmla="" tm="0">
                                          <p:val>
                                            <p:strVal val="#ppt_x"/>
                                          </p:val>
                                        </p:tav>
                                        <p:tav fmla="" tm="100000">
                                          <p:val>
                                            <p:strVal val="#ppt_x"/>
                                          </p:val>
                                        </p:tav>
                                      </p:tavLst>
                                    </p:anim>
                                    <p:anim calcmode="lin" valueType="num">
                                      <p:cBhvr additive="base">
                                        <p:cTn id="28748" dur="1000" repeatCount="1000" spd="100%" accel="0%" decel="0%" fill="hold"/>
                                        <p:tgtEl>
                                          <p:spTgt spid="22"/>
                                        </p:tgtEl>
                                        <p:attrNameLst>
                                          <p:attrName>ppt_y</p:attrName>
                                        </p:attrNameLst>
                                      </p:cBhvr>
                                      <p:tavLst>
                                        <p:tav fmla="" tm="0">
                                          <p:val>
                                            <p:strVal val="0-#ppt_h/2"/>
                                          </p:val>
                                        </p:tav>
                                        <p:tav fmla="" tm="100000">
                                          <p:val>
                                            <p:strVal val="#ppt_y"/>
                                          </p:val>
                                        </p:tav>
                                      </p:tavLst>
                                    </p:anim>
                                    <p:set>
                                      <p:cBhvr>
                                        <p:cTn id="28749" dur="1000" repeatCount="1000" spd="100%" accel="0%" decel="0%" fill="hold">
                                          <p:stCondLst>
                                            <p:cond delay="0"/>
                                          </p:stCondLst>
                                        </p:cTn>
                                        <p:tgtEl>
                                          <p:spTgt spid="22"/>
                                        </p:tgtEl>
                                        <p:attrNameLst>
                                          <p:attrName>style.visibility</p:attrName>
                                        </p:attrNameLst>
                                      </p:cBhvr>
                                      <p:to>
                                        <p:strVal val="visible"/>
                                      </p:to>
                                    </p:set>
                                  </p:childTnLst>
                                </p:cTn>
                              </p:par>
                              <p:par>
                                <p:cTn id="28750" presetID="13" presetClass="entr" presetSubtype="32" repeatCount="1000" spd="100%" decel="0%" fill="hold" nodeType="afterEffect">
                                  <p:stCondLst>
                                    <p:cond delay="0"/>
                                  </p:stCondLst>
                                  <p:childTnLst>
                                    <p:animEffect filter="plus(out)" transition="in">
                                      <p:cBhvr>
                                        <p:cTn id="28751" dur="1000" repeatCount="1000" spd="100%" accel="0%" decel="0%"/>
                                        <p:tgtEl>
                                          <p:spTgt spid="16"/>
                                        </p:tgtEl>
                                      </p:cBhvr>
                                    </p:animEffect>
                                    <p:set>
                                      <p:cBhvr>
                                        <p:cTn id="28752" dur="1000" repeatCount="1000" spd="100%" accel="0%" decel="0%" fill="hold">
                                          <p:stCondLst>
                                            <p:cond delay="0"/>
                                          </p:stCondLst>
                                        </p:cTn>
                                        <p:tgtEl>
                                          <p:spTgt spid="16"/>
                                        </p:tgtEl>
                                        <p:attrNameLst>
                                          <p:attrName>style.visibility</p:attrName>
                                        </p:attrNameLst>
                                      </p:cBhvr>
                                      <p:to>
                                        <p:strVal val="visible"/>
                                      </p:to>
                                    </p:set>
                                  </p:childTnLst>
                                </p:cTn>
                              </p:par>
                              <p:par>
                                <p:cTn id="28753" presetID="14" presetClass="entr" presetSubtype="10" repeatCount="1000" spd="100%" decel="0%" fill="hold" nodeType="afterEffect">
                                  <p:stCondLst>
                                    <p:cond delay="0"/>
                                  </p:stCondLst>
                                  <p:childTnLst>
                                    <p:animEffect filter="randombar(horizontal)" transition="in">
                                      <p:cBhvr>
                                        <p:cTn id="28754" dur="1000" repeatCount="1000" spd="100%" accel="0%" decel="0%"/>
                                        <p:tgtEl>
                                          <p:spTgt spid="17"/>
                                        </p:tgtEl>
                                      </p:cBhvr>
                                    </p:animEffect>
                                    <p:set>
                                      <p:cBhvr>
                                        <p:cTn id="28755" dur="1000" repeatCount="1000" spd="100%" accel="0%" decel="0%" fill="hold">
                                          <p:stCondLst>
                                            <p:cond delay="0"/>
                                          </p:stCondLst>
                                        </p:cTn>
                                        <p:tgtEl>
                                          <p:spTgt spid="17"/>
                                        </p:tgtEl>
                                        <p:attrNameLst>
                                          <p:attrName>style.visibility</p:attrName>
                                        </p:attrNameLst>
                                      </p:cBhvr>
                                      <p:to>
                                        <p:strVal val="visible"/>
                                      </p:to>
                                    </p:set>
                                  </p:childTnLst>
                                </p:cTn>
                              </p:par>
                              <p:par>
                                <p:cTn id="28756" presetID="2" presetClass="entr" presetSubtype="12" repeatCount="1000" spd="100%" decel="0%" fill="hold" nodeType="afterEffect">
                                  <p:stCondLst>
                                    <p:cond delay="0"/>
                                  </p:stCondLst>
                                  <p:childTnLst>
                                    <p:anim calcmode="lin" valueType="num">
                                      <p:cBhvr additive="base">
                                        <p:cTn id="28757" dur="1000" repeatCount="1000" spd="100%" accel="0%" decel="0%" fill="hold"/>
                                        <p:tgtEl>
                                          <p:spTgt spid="12"/>
                                        </p:tgtEl>
                                        <p:attrNameLst>
                                          <p:attrName>ppt_x</p:attrName>
                                        </p:attrNameLst>
                                      </p:cBhvr>
                                      <p:tavLst>
                                        <p:tav fmla="" tm="0">
                                          <p:val>
                                            <p:strVal val="0-#ppt_w/2"/>
                                          </p:val>
                                        </p:tav>
                                        <p:tav fmla="" tm="100000">
                                          <p:val>
                                            <p:strVal val="#ppt_x"/>
                                          </p:val>
                                        </p:tav>
                                      </p:tavLst>
                                    </p:anim>
                                    <p:anim calcmode="lin" valueType="num">
                                      <p:cBhvr additive="base">
                                        <p:cTn id="28758" dur="1000" repeatCount="1000" spd="100%" accel="0%" decel="0%" fill="hold"/>
                                        <p:tgtEl>
                                          <p:spTgt spid="12"/>
                                        </p:tgtEl>
                                        <p:attrNameLst>
                                          <p:attrName>ppt_y</p:attrName>
                                        </p:attrNameLst>
                                      </p:cBhvr>
                                      <p:tavLst>
                                        <p:tav fmla="" tm="0">
                                          <p:val>
                                            <p:strVal val="1+#ppt_h/2"/>
                                          </p:val>
                                        </p:tav>
                                        <p:tav fmla="" tm="100000">
                                          <p:val>
                                            <p:strVal val="#ppt_y"/>
                                          </p:val>
                                        </p:tav>
                                      </p:tavLst>
                                    </p:anim>
                                    <p:set>
                                      <p:cBhvr>
                                        <p:cTn id="28759" dur="1000" repeatCount="1000" spd="100%" accel="0%" decel="0%" fill="hold">
                                          <p:stCondLst>
                                            <p:cond delay="0"/>
                                          </p:stCondLst>
                                        </p:cTn>
                                        <p:tgtEl>
                                          <p:spTgt spid="12"/>
                                        </p:tgtEl>
                                        <p:attrNameLst>
                                          <p:attrName>style.visibility</p:attrName>
                                        </p:attrNameLst>
                                      </p:cBhvr>
                                      <p:to>
                                        <p:strVal val="visible"/>
                                      </p:to>
                                    </p:set>
                                  </p:childTnLst>
                                </p:cTn>
                              </p:par>
                              <p:par>
                                <p:cTn id="28760" presetID="42" presetClass="entr" presetSubtype="0" repeatCount="1000" spd="100%" decel="0%" fill="hold" nodeType="afterEffect">
                                  <p:stCondLst>
                                    <p:cond delay="0"/>
                                  </p:stCondLst>
                                  <p:childTnLst>
                                    <p:anim calcmode="lin" valueType="num">
                                      <p:cBhvr>
                                        <p:cTn id="28762" dur="1000" repeatCount="1000" spd="100%" accel="0%" decel="0%" fill="hold"/>
                                        <p:tgtEl>
                                          <p:spTgt spid="18"/>
                                        </p:tgtEl>
                                        <p:attrNameLst>
                                          <p:attrName>ppt_x</p:attrName>
                                        </p:attrNameLst>
                                      </p:cBhvr>
                                      <p:tavLst>
                                        <p:tav fmla="" tm="0">
                                          <p:val>
                                            <p:strVal val="#ppt_x"/>
                                          </p:val>
                                        </p:tav>
                                        <p:tav fmla="" tm="100000">
                                          <p:val>
                                            <p:strVal val="#ppt_x"/>
                                          </p:val>
                                        </p:tav>
                                      </p:tavLst>
                                    </p:anim>
                                    <p:anim calcmode="lin" valueType="num">
                                      <p:cBhvr>
                                        <p:cTn id="28763" dur="1000" repeatCount="1000" spd="100%" accel="0%" decel="0%" fill="hold"/>
                                        <p:tgtEl>
                                          <p:spTgt spid="18"/>
                                        </p:tgtEl>
                                        <p:attrNameLst>
                                          <p:attrName>ppt_y</p:attrName>
                                        </p:attrNameLst>
                                      </p:cBhvr>
                                      <p:tavLst>
                                        <p:tav fmla="" tm="0">
                                          <p:val>
                                            <p:strVal val="#ppt_y+.1"/>
                                          </p:val>
                                        </p:tav>
                                        <p:tav fmla="" tm="100000">
                                          <p:val>
                                            <p:strVal val="#ppt_y"/>
                                          </p:val>
                                        </p:tav>
                                      </p:tavLst>
                                    </p:anim>
                                    <p:animEffect filter="fade" transition="in">
                                      <p:cBhvr>
                                        <p:cTn id="28761" dur="1000" repeatCount="1000" spd="100%" accel="0%" decel="0%"/>
                                        <p:tgtEl>
                                          <p:spTgt spid="18"/>
                                        </p:tgtEl>
                                      </p:cBhvr>
                                    </p:animEffect>
                                    <p:set>
                                      <p:cBhvr>
                                        <p:cTn id="28764" dur="1" repeatCount="1000" spd="100%" accel="0%" decel="0%" fill="hold">
                                          <p:stCondLst>
                                            <p:cond delay="0"/>
                                          </p:stCondLst>
                                        </p:cTn>
                                        <p:tgtEl>
                                          <p:spTgt spid="18"/>
                                        </p:tgtEl>
                                        <p:attrNameLst>
                                          <p:attrName>style.visibility</p:attrName>
                                        </p:attrNameLst>
                                      </p:cBhvr>
                                      <p:to>
                                        <p:strVal val="visible"/>
                                      </p:to>
                                    </p:set>
                                  </p:childTnLst>
                                </p:cTn>
                              </p:par>
                              <p:par>
                                <p:cTn id="28765" presetID="2" presetClass="entr" presetSubtype="8" repeatCount="1000" spd="100%" decel="0%" fill="hold" nodeType="afterEffect">
                                  <p:stCondLst>
                                    <p:cond delay="0"/>
                                  </p:stCondLst>
                                  <p:childTnLst>
                                    <p:anim calcmode="lin" valueType="num">
                                      <p:cBhvr additive="base">
                                        <p:cTn id="28766" dur="1000" repeatCount="1000" spd="100%" accel="0%" decel="0%" fill="hold"/>
                                        <p:tgtEl>
                                          <p:spTgt spid="19"/>
                                        </p:tgtEl>
                                        <p:attrNameLst>
                                          <p:attrName>ppt_x</p:attrName>
                                        </p:attrNameLst>
                                      </p:cBhvr>
                                      <p:tavLst>
                                        <p:tav fmla="" tm="0">
                                          <p:val>
                                            <p:strVal val="0-#ppt_w/2"/>
                                          </p:val>
                                        </p:tav>
                                        <p:tav fmla="" tm="100000">
                                          <p:val>
                                            <p:strVal val="#ppt_x"/>
                                          </p:val>
                                        </p:tav>
                                      </p:tavLst>
                                    </p:anim>
                                    <p:anim calcmode="lin" valueType="num">
                                      <p:cBhvr additive="base">
                                        <p:cTn id="28767" dur="1000" repeatCount="1000" spd="100%" accel="0%" decel="0%" fill="hold"/>
                                        <p:tgtEl>
                                          <p:spTgt spid="19"/>
                                        </p:tgtEl>
                                        <p:attrNameLst>
                                          <p:attrName>ppt_y</p:attrName>
                                        </p:attrNameLst>
                                      </p:cBhvr>
                                      <p:tavLst>
                                        <p:tav fmla="" tm="0">
                                          <p:val>
                                            <p:strVal val="#ppt_y"/>
                                          </p:val>
                                        </p:tav>
                                        <p:tav fmla="" tm="100000">
                                          <p:val>
                                            <p:strVal val="#ppt_y"/>
                                          </p:val>
                                        </p:tav>
                                      </p:tavLst>
                                    </p:anim>
                                    <p:set>
                                      <p:cBhvr>
                                        <p:cTn id="28768" dur="1000" repeatCount="1000" spd="100%" accel="0%" decel="0%" fill="hold">
                                          <p:stCondLst>
                                            <p:cond delay="0"/>
                                          </p:stCondLst>
                                        </p:cTn>
                                        <p:tgtEl>
                                          <p:spTgt spid="19"/>
                                        </p:tgtEl>
                                        <p:attrNameLst>
                                          <p:attrName>style.visibility</p:attrName>
                                        </p:attrNameLst>
                                      </p:cBhvr>
                                      <p:to>
                                        <p:strVal val="visible"/>
                                      </p:to>
                                    </p:set>
                                  </p:childTnLst>
                                </p:cTn>
                              </p:par>
                              <p:par>
                                <p:cTn id="28769" presetID="19" presetClass="entr" presetSubtype="5" repeatCount="1000" spd="100%" decel="0%" fill="hold" nodeType="afterEffect">
                                  <p:stCondLst>
                                    <p:cond delay="0"/>
                                  </p:stCondLst>
                                  <p:childTnLst>
                                    <p:anim calcmode="lin" valueType="num">
                                      <p:cBhvr>
                                        <p:cTn id="28770" dur="2000" repeatCount="1000" spd="100%" accel="0%" decel="0%" fill="hold"/>
                                        <p:tgtEl>
                                          <p:spTgt spid="13"/>
                                        </p:tgtEl>
                                        <p:attrNameLst>
                                          <p:attrName>ppt_w</p:attrName>
                                        </p:attrNameLst>
                                      </p:cBhvr>
                                      <p:tavLst>
                                        <p:tav fmla="" tm="0">
                                          <p:val>
                                            <p:strVal val="#ppt_w"/>
                                          </p:val>
                                        </p:tav>
                                        <p:tav fmla="" tm="100000">
                                          <p:val>
                                            <p:strVal val="#ppt_w"/>
                                          </p:val>
                                        </p:tav>
                                      </p:tavLst>
                                    </p:anim>
                                    <p:anim calcmode="lin" valueType="num">
                                      <p:cBhvr>
                                        <p:cTn id="28771" dur="2000" repeatCount="1000" spd="100%" accel="0%" decel="0%" fill="hold"/>
                                        <p:tgtEl>
                                          <p:spTgt spid="13"/>
                                        </p:tgtEl>
                                        <p:attrNameLst>
                                          <p:attrName>ppt_h</p:attrName>
                                        </p:attrNameLst>
                                      </p:cBhvr>
                                      <p:tavLst>
                                        <p:tav fmla="#ppt_h*sin(2.5*pi*$)" tm="0">
                                          <p:val>
                                            <p:fltVal val="0.0"/>
                                          </p:val>
                                        </p:tav>
                                        <p:tav fmla="" tm="100000">
                                          <p:val>
                                            <p:fltVal val="1.0"/>
                                          </p:val>
                                        </p:tav>
                                      </p:tavLst>
                                    </p:anim>
                                    <p:set>
                                      <p:cBhvr>
                                        <p:cTn id="28772" dur="2000" repeatCount="1000" spd="100%" accel="0%" decel="0%" fill="hold">
                                          <p:stCondLst>
                                            <p:cond delay="0"/>
                                          </p:stCondLst>
                                        </p:cTn>
                                        <p:tgtEl>
                                          <p:spTgt spid="13"/>
                                        </p:tgtEl>
                                        <p:attrNameLst>
                                          <p:attrName>style.visibility</p:attrName>
                                        </p:attrNameLst>
                                      </p:cBhvr>
                                      <p:to>
                                        <p:strVal val="visible"/>
                                      </p:to>
                                    </p:set>
                                  </p:childTnLst>
                                </p:cTn>
                              </p:par>
                              <p:par>
                                <p:cTn id="28773" presetID="48" presetClass="entr" presetSubtype="0" repeatCount="1000" spd="100%" decel="0%" fill="hold" nodeType="afterEffect">
                                  <p:stCondLst>
                                    <p:cond delay="0"/>
                                  </p:stCondLst>
                                  <p:childTnLst>
                                    <p:anim calcmode="lin" valueType="num">
                                      <p:cBhvr>
                                        <p:cTn id="28775" dur="1000" repeatCount="1000" spd="100%" accel="0%" decel="0%" fill="hold"/>
                                        <p:tgtEl>
                                          <p:spTgt spid="20"/>
                                        </p:tgtEl>
                                        <p:attrNameLst>
                                          <p:attrName>style.rotation</p:attrName>
                                        </p:attrNameLst>
                                      </p:cBhvr>
                                      <p:tavLst>
                                        <p:tav fmla="" tm="0">
                                          <p:val>
                                            <p:fltVal val="90.0"/>
                                          </p:val>
                                        </p:tav>
                                        <p:tav fmla="" tm="80000">
                                          <p:val>
                                            <p:fltVal val="90.0"/>
                                          </p:val>
                                        </p:tav>
                                        <p:tav fmla="" tm="80000">
                                          <p:val>
                                            <p:fltVal val="90.0"/>
                                          </p:val>
                                        </p:tav>
                                        <p:tav fmla="" tm="100000">
                                          <p:val>
                                            <p:fltVal val="0.0"/>
                                          </p:val>
                                        </p:tav>
                                      </p:tavLst>
                                    </p:anim>
                                    <p:anim calcmode="lin" valueType="num">
                                      <p:cBhvr>
                                        <p:cTn id="28776" dur="1000" repeatCount="1000" spd="100%" accel="0%" decel="0%" fill="hold"/>
                                        <p:tgtEl>
                                          <p:spTgt spid="20"/>
                                        </p:tgtEl>
                                        <p:attrNameLst>
                                          <p:attrName>ppt_x</p:attrName>
                                        </p:attrNameLst>
                                      </p:cBhvr>
                                      <p:tavLst>
                                        <p:tav fmla="" tm="0">
                                          <p:val>
                                            <p:fltVal val="-1.0"/>
                                          </p:val>
                                        </p:tav>
                                        <p:tav fmla="" tm="50000">
                                          <p:val>
                                            <p:fltVal val="0.95"/>
                                          </p:val>
                                        </p:tav>
                                        <p:tav fmla="" tm="100000">
                                          <p:val>
                                            <p:strVal val="#ppt_x"/>
                                          </p:val>
                                        </p:tav>
                                      </p:tavLst>
                                    </p:anim>
                                    <p:anim calcmode="lin" valueType="num">
                                      <p:cBhvr>
                                        <p:cTn id="28777" dur="1000" repeatCount="1000" spd="100%" accel="0%" decel="0%" fill="hold"/>
                                        <p:tgtEl>
                                          <p:spTgt spid="20"/>
                                        </p:tgtEl>
                                        <p:attrNameLst>
                                          <p:attrName>ppt_y</p:attrName>
                                        </p:attrNameLst>
                                      </p:cBhvr>
                                      <p:tavLst>
                                        <p:tav fmla="" tm="0">
                                          <p:val>
                                            <p:strVal val="#ppt_y"/>
                                          </p:val>
                                        </p:tav>
                                        <p:tav fmla="" tm="100000">
                                          <p:val>
                                            <p:strVal val="#ppt_y"/>
                                          </p:val>
                                        </p:tav>
                                      </p:tavLst>
                                    </p:anim>
                                    <p:animEffect filter="fade" transition="in">
                                      <p:cBhvr>
                                        <p:cTn id="28774" dur="1000" repeatCount="1000" spd="100%" accel="0%" decel="0%"/>
                                        <p:tgtEl>
                                          <p:spTgt spid="20"/>
                                        </p:tgtEl>
                                      </p:cBhvr>
                                    </p:animEffect>
                                    <p:set>
                                      <p:cBhvr>
                                        <p:cTn id="28778" dur="1" repeatCount="1000" spd="100%" accel="0%" decel="0%" fill="hold">
                                          <p:stCondLst>
                                            <p:cond delay="0"/>
                                          </p:stCondLst>
                                        </p:cTn>
                                        <p:tgtEl>
                                          <p:spTgt spid="20"/>
                                        </p:tgtEl>
                                        <p:attrNameLst>
                                          <p:attrName>style.visibility</p:attrName>
                                        </p:attrNameLst>
                                      </p:cBhvr>
                                      <p:to>
                                        <p:strVal val="visible"/>
                                      </p:to>
                                    </p:set>
                                  </p:childTnLst>
                                </p:cTn>
                              </p:par>
                              <p:par>
                                <p:cTn id="28779" presetID="2" presetClass="entr" presetSubtype="4" repeatCount="1000" spd="100%" decel="0%" fill="hold" nodeType="afterEffect">
                                  <p:stCondLst>
                                    <p:cond delay="0"/>
                                  </p:stCondLst>
                                  <p:childTnLst>
                                    <p:anim calcmode="lin" valueType="num">
                                      <p:cBhvr additive="base">
                                        <p:cTn id="28780" dur="1000" repeatCount="1000" spd="100%" accel="0%" decel="0%" fill="hold"/>
                                        <p:tgtEl>
                                          <p:spTgt spid="21"/>
                                        </p:tgtEl>
                                        <p:attrNameLst>
                                          <p:attrName>ppt_x</p:attrName>
                                        </p:attrNameLst>
                                      </p:cBhvr>
                                      <p:tavLst>
                                        <p:tav fmla="" tm="0">
                                          <p:val>
                                            <p:strVal val="#ppt_x"/>
                                          </p:val>
                                        </p:tav>
                                        <p:tav fmla="" tm="100000">
                                          <p:val>
                                            <p:strVal val="#ppt_x"/>
                                          </p:val>
                                        </p:tav>
                                      </p:tavLst>
                                    </p:anim>
                                    <p:anim calcmode="lin" valueType="num">
                                      <p:cBhvr additive="base">
                                        <p:cTn id="28781" dur="1000" repeatCount="1000" spd="100%" accel="0%" decel="0%" fill="hold"/>
                                        <p:tgtEl>
                                          <p:spTgt spid="21"/>
                                        </p:tgtEl>
                                        <p:attrNameLst>
                                          <p:attrName>ppt_y</p:attrName>
                                        </p:attrNameLst>
                                      </p:cBhvr>
                                      <p:tavLst>
                                        <p:tav fmla="" tm="0">
                                          <p:val>
                                            <p:strVal val="1+#ppt_h/2"/>
                                          </p:val>
                                        </p:tav>
                                        <p:tav fmla="" tm="100000">
                                          <p:val>
                                            <p:strVal val="#ppt_y"/>
                                          </p:val>
                                        </p:tav>
                                      </p:tavLst>
                                    </p:anim>
                                    <p:set>
                                      <p:cBhvr>
                                        <p:cTn id="28782" dur="1000" repeatCount="1000" spd="100%" accel="0%" decel="0%" fill="hold">
                                          <p:stCondLst>
                                            <p:cond delay="0"/>
                                          </p:stCondLst>
                                        </p:cTn>
                                        <p:tgtEl>
                                          <p:spTgt spid="21"/>
                                        </p:tgtEl>
                                        <p:attrNameLst>
                                          <p:attrName>style.visibility</p:attrName>
                                        </p:attrNameLst>
                                      </p:cBhvr>
                                      <p:to>
                                        <p:strVal val="visible"/>
                                      </p:to>
                                    </p:set>
                                  </p:childTnLst>
                                </p:cTn>
                              </p:par>
                              <p:par>
                                <p:cTn id="28783" presetID="47" presetClass="entr" presetSubtype="0" repeatCount="1000" spd="100%" decel="0%" fill="hold" nodeType="afterEffect">
                                  <p:stCondLst>
                                    <p:cond delay="0"/>
                                  </p:stCondLst>
                                  <p:childTnLst>
                                    <p:anim calcmode="lin" valueType="num">
                                      <p:cBhvr>
                                        <p:cTn id="28785" dur="1000" repeatCount="1000" spd="100%" accel="0%" decel="0%" fill="hold"/>
                                        <p:tgtEl>
                                          <p:spTgt spid="15"/>
                                        </p:tgtEl>
                                        <p:attrNameLst>
                                          <p:attrName>ppt_x</p:attrName>
                                        </p:attrNameLst>
                                      </p:cBhvr>
                                      <p:tavLst>
                                        <p:tav fmla="" tm="0">
                                          <p:val>
                                            <p:strVal val="#ppt_x"/>
                                          </p:val>
                                        </p:tav>
                                        <p:tav fmla="" tm="100000">
                                          <p:val>
                                            <p:strVal val="#ppt_x"/>
                                          </p:val>
                                        </p:tav>
                                      </p:tavLst>
                                    </p:anim>
                                    <p:anim calcmode="lin" valueType="num">
                                      <p:cBhvr>
                                        <p:cTn id="28786" dur="1000" repeatCount="1000" spd="100%" accel="0%" decel="0%" fill="hold"/>
                                        <p:tgtEl>
                                          <p:spTgt spid="15"/>
                                        </p:tgtEl>
                                        <p:attrNameLst>
                                          <p:attrName>ppt_y</p:attrName>
                                        </p:attrNameLst>
                                      </p:cBhvr>
                                      <p:tavLst>
                                        <p:tav fmla="" tm="0">
                                          <p:val>
                                            <p:strVal val="#ppt_y-.1"/>
                                          </p:val>
                                        </p:tav>
                                        <p:tav fmla="" tm="100000">
                                          <p:val>
                                            <p:strVal val="#ppt_y"/>
                                          </p:val>
                                        </p:tav>
                                      </p:tavLst>
                                    </p:anim>
                                    <p:animEffect filter="fade" transition="in">
                                      <p:cBhvr>
                                        <p:cTn id="28784" dur="1000" repeatCount="1000" spd="100%" accel="0%" decel="0%"/>
                                        <p:tgtEl>
                                          <p:spTgt spid="15"/>
                                        </p:tgtEl>
                                      </p:cBhvr>
                                    </p:animEffect>
                                    <p:set>
                                      <p:cBhvr>
                                        <p:cTn id="28787" dur="1" repeatCount="1000" spd="100%" accel="0%" decel="0%"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9.png" id="2"/>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Freeform 3" id="3"/>
          <p:cNvSpPr/>
          <p:nvPr/>
        </p:nvSpPr>
        <p:spPr>
          <a:xfrm>
            <a:off x="5428456" y="2017604"/>
            <a:ext cx="1335088" cy="1527175"/>
          </a:xfrm>
          <a:custGeom>
            <a:avLst/>
            <a:gdLst/>
            <a:ahLst/>
            <a:cxnLst/>
            <a:rect r="r" b="b" t="t" l="l"/>
            <a:pathLst>
              <a:path w="14001" h="16020" stroke="true" fill="norm" extrusionOk="true">
                <a:moveTo>
                  <a:pt x="2491" y="13529"/>
                </a:moveTo>
                <a:cubicBezTo>
                  <a:pt x="0" y="11039"/>
                  <a:pt x="0" y="7000"/>
                  <a:pt x="2491" y="4510"/>
                </a:cubicBezTo>
                <a:cubicBezTo>
                  <a:pt x="3994" y="3006"/>
                  <a:pt x="5497" y="1503"/>
                  <a:pt x="7000" y="0"/>
                </a:cubicBezTo>
                <a:cubicBezTo>
                  <a:pt x="8504" y="1503"/>
                  <a:pt x="10007" y="3006"/>
                  <a:pt x="11510" y="4510"/>
                </a:cubicBezTo>
                <a:cubicBezTo>
                  <a:pt x="14001" y="7000"/>
                  <a:pt x="14001" y="11039"/>
                  <a:pt x="11510" y="13529"/>
                </a:cubicBezTo>
                <a:cubicBezTo>
                  <a:pt x="9020" y="16020"/>
                  <a:pt x="4981" y="16020"/>
                  <a:pt x="2491" y="13529"/>
                </a:cubicBezTo>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sp>
        <p:nvSpPr>
          <p:cNvPr name="Freeform 4" id="4"/>
          <p:cNvSpPr/>
          <p:nvPr/>
        </p:nvSpPr>
        <p:spPr>
          <a:xfrm>
            <a:off x="5851847" y="2525603"/>
            <a:ext cx="488305" cy="511176"/>
          </a:xfrm>
          <a:custGeom>
            <a:avLst/>
            <a:gdLst/>
            <a:ahLst/>
            <a:cxnLst/>
            <a:rect r="r" b="b" t="t" l="l"/>
            <a:pathLst>
              <a:path w="4494" h="4712" stroke="true" fill="norm" extrusionOk="true">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rgbClr val="FFFFFF"/>
          </a:solidFill>
          <a:ln>
            <a:prstDash val="solid"/>
          </a:ln>
        </p:spPr>
        <p:txBody>
          <a:bodyPr vert="horz" anchor="t" wrap="square" tIns="45720" lIns="91440" bIns="45720" rIns="91440">
            <a:prstTxWarp prst="textNoShape">
              <a:avLst/>
            </a:prstTxWarp>
            <a:normAutofit/>
          </a:bodyPr>
          <a:p>
            <a:pPr algn="l" marL="0"/>
          </a:p>
        </p:txBody>
      </p:sp>
      <p:sp>
        <p:nvSpPr>
          <p:cNvPr name="Freeform 5" id="5"/>
          <p:cNvSpPr/>
          <p:nvPr/>
        </p:nvSpPr>
        <p:spPr>
          <a:xfrm>
            <a:off x="1710764" y="1487344"/>
            <a:ext cx="1335088" cy="1527175"/>
          </a:xfrm>
          <a:custGeom>
            <a:avLst/>
            <a:gdLst/>
            <a:ahLst/>
            <a:cxnLst/>
            <a:rect r="r" b="b" t="t" l="l"/>
            <a:pathLst>
              <a:path w="14001" h="16020" stroke="true" fill="norm" extrusionOk="true">
                <a:moveTo>
                  <a:pt x="2491" y="13529"/>
                </a:moveTo>
                <a:cubicBezTo>
                  <a:pt x="0" y="11039"/>
                  <a:pt x="0" y="7000"/>
                  <a:pt x="2491" y="4510"/>
                </a:cubicBezTo>
                <a:cubicBezTo>
                  <a:pt x="3994" y="3006"/>
                  <a:pt x="5497" y="1503"/>
                  <a:pt x="7000" y="0"/>
                </a:cubicBezTo>
                <a:cubicBezTo>
                  <a:pt x="8504" y="1503"/>
                  <a:pt x="10007" y="3006"/>
                  <a:pt x="11510" y="4510"/>
                </a:cubicBezTo>
                <a:cubicBezTo>
                  <a:pt x="14001" y="7000"/>
                  <a:pt x="14001" y="11039"/>
                  <a:pt x="11510" y="13529"/>
                </a:cubicBezTo>
                <a:cubicBezTo>
                  <a:pt x="9020" y="16020"/>
                  <a:pt x="4981" y="16020"/>
                  <a:pt x="2491" y="13529"/>
                </a:cubicBezTo>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sp>
        <p:nvSpPr>
          <p:cNvPr name="Freeform 6" id="6"/>
          <p:cNvSpPr/>
          <p:nvPr/>
        </p:nvSpPr>
        <p:spPr>
          <a:xfrm>
            <a:off x="2122720" y="2001456"/>
            <a:ext cx="511176" cy="498950"/>
          </a:xfrm>
          <a:custGeom>
            <a:avLst/>
            <a:gdLst/>
            <a:ahLst/>
            <a:cxnLst/>
            <a:rect r="r" b="b" t="t" l="l"/>
            <a:pathLst>
              <a:path w="548675" h="535553" stroke="true" fill="norm" extrusionOk="true">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rgbClr val="FFFFFF"/>
          </a:solidFill>
          <a:ln>
            <a:prstDash val="solid"/>
          </a:ln>
        </p:spPr>
        <p:txBody>
          <a:bodyPr vert="horz" anchor="t" wrap="square" tIns="45720" lIns="91440" bIns="45720" rIns="91440">
            <a:prstTxWarp prst="textNoShape">
              <a:avLst/>
            </a:prstTxWarp>
            <a:normAutofit/>
          </a:bodyPr>
          <a:p>
            <a:pPr algn="l" marL="0"/>
          </a:p>
        </p:txBody>
      </p:sp>
      <p:sp>
        <p:nvSpPr>
          <p:cNvPr name="Freeform 7" id="7"/>
          <p:cNvSpPr/>
          <p:nvPr/>
        </p:nvSpPr>
        <p:spPr>
          <a:xfrm>
            <a:off x="9069889" y="1481231"/>
            <a:ext cx="1335088" cy="1527175"/>
          </a:xfrm>
          <a:custGeom>
            <a:avLst/>
            <a:gdLst/>
            <a:ahLst/>
            <a:cxnLst/>
            <a:rect r="r" b="b" t="t" l="l"/>
            <a:pathLst>
              <a:path w="14001" h="16020" stroke="true" fill="norm" extrusionOk="true">
                <a:moveTo>
                  <a:pt x="2491" y="13529"/>
                </a:moveTo>
                <a:cubicBezTo>
                  <a:pt x="0" y="11039"/>
                  <a:pt x="0" y="7000"/>
                  <a:pt x="2491" y="4510"/>
                </a:cubicBezTo>
                <a:cubicBezTo>
                  <a:pt x="3994" y="3006"/>
                  <a:pt x="5497" y="1503"/>
                  <a:pt x="7000" y="0"/>
                </a:cubicBezTo>
                <a:cubicBezTo>
                  <a:pt x="8504" y="1503"/>
                  <a:pt x="10007" y="3006"/>
                  <a:pt x="11510" y="4510"/>
                </a:cubicBezTo>
                <a:cubicBezTo>
                  <a:pt x="14001" y="7000"/>
                  <a:pt x="14001" y="11039"/>
                  <a:pt x="11510" y="13529"/>
                </a:cubicBezTo>
                <a:cubicBezTo>
                  <a:pt x="9020" y="16020"/>
                  <a:pt x="4981" y="16020"/>
                  <a:pt x="2491" y="13529"/>
                </a:cubicBezTo>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sp>
        <p:nvSpPr>
          <p:cNvPr name="Freeform 8" id="8"/>
          <p:cNvSpPr/>
          <p:nvPr/>
        </p:nvSpPr>
        <p:spPr>
          <a:xfrm>
            <a:off x="9517539" y="1989231"/>
            <a:ext cx="439789" cy="511175"/>
          </a:xfrm>
          <a:custGeom>
            <a:avLst/>
            <a:gdLst/>
            <a:ahLst/>
            <a:cxnLst/>
            <a:rect r="r" b="b" t="t" l="l"/>
            <a:pathLst>
              <a:path w="520800" h="605336" stroke="true" fill="norm" extrusionOk="true">
                <a:moveTo>
                  <a:pt x="260400" y="205300"/>
                </a:moveTo>
                <a:cubicBezTo>
                  <a:pt x="290698" y="205300"/>
                  <a:pt x="315198" y="229859"/>
                  <a:pt x="315198" y="260020"/>
                </a:cubicBezTo>
                <a:cubicBezTo>
                  <a:pt x="315198" y="278696"/>
                  <a:pt x="305847" y="295037"/>
                  <a:pt x="291633" y="304935"/>
                </a:cubicBezTo>
                <a:lnTo>
                  <a:pt x="353818" y="568825"/>
                </a:lnTo>
                <a:cubicBezTo>
                  <a:pt x="355875" y="577696"/>
                  <a:pt x="353818" y="586940"/>
                  <a:pt x="348207" y="594130"/>
                </a:cubicBezTo>
                <a:cubicBezTo>
                  <a:pt x="342503" y="601227"/>
                  <a:pt x="333994" y="605336"/>
                  <a:pt x="324830" y="605336"/>
                </a:cubicBezTo>
                <a:lnTo>
                  <a:pt x="195971" y="605336"/>
                </a:lnTo>
                <a:cubicBezTo>
                  <a:pt x="186900" y="605336"/>
                  <a:pt x="178297" y="601227"/>
                  <a:pt x="172593" y="594130"/>
                </a:cubicBezTo>
                <a:cubicBezTo>
                  <a:pt x="166982" y="586940"/>
                  <a:pt x="164925" y="577696"/>
                  <a:pt x="166982" y="568825"/>
                </a:cubicBezTo>
                <a:lnTo>
                  <a:pt x="229167" y="304935"/>
                </a:lnTo>
                <a:cubicBezTo>
                  <a:pt x="214954" y="295037"/>
                  <a:pt x="205603" y="278696"/>
                  <a:pt x="205603" y="260020"/>
                </a:cubicBezTo>
                <a:cubicBezTo>
                  <a:pt x="205603" y="229859"/>
                  <a:pt x="230103" y="205300"/>
                  <a:pt x="260400" y="205300"/>
                </a:cubicBezTo>
                <a:close/>
                <a:moveTo>
                  <a:pt x="260414" y="92466"/>
                </a:moveTo>
                <a:cubicBezTo>
                  <a:pt x="305308" y="92466"/>
                  <a:pt x="347397" y="109834"/>
                  <a:pt x="379104" y="141489"/>
                </a:cubicBezTo>
                <a:cubicBezTo>
                  <a:pt x="444576" y="206854"/>
                  <a:pt x="444576" y="313211"/>
                  <a:pt x="379104" y="378575"/>
                </a:cubicBezTo>
                <a:cubicBezTo>
                  <a:pt x="375176" y="382497"/>
                  <a:pt x="369938" y="384458"/>
                  <a:pt x="364794" y="384458"/>
                </a:cubicBezTo>
                <a:cubicBezTo>
                  <a:pt x="359556" y="384458"/>
                  <a:pt x="354319" y="382497"/>
                  <a:pt x="350390" y="378575"/>
                </a:cubicBezTo>
                <a:cubicBezTo>
                  <a:pt x="342440" y="370638"/>
                  <a:pt x="342440" y="357752"/>
                  <a:pt x="350390" y="349815"/>
                </a:cubicBezTo>
                <a:cubicBezTo>
                  <a:pt x="399962" y="300324"/>
                  <a:pt x="399962" y="219740"/>
                  <a:pt x="350390" y="170250"/>
                </a:cubicBezTo>
                <a:cubicBezTo>
                  <a:pt x="326353" y="146251"/>
                  <a:pt x="294365" y="133085"/>
                  <a:pt x="260414" y="133085"/>
                </a:cubicBezTo>
                <a:cubicBezTo>
                  <a:pt x="226462" y="133085"/>
                  <a:pt x="194568" y="146251"/>
                  <a:pt x="170530" y="170250"/>
                </a:cubicBezTo>
                <a:cubicBezTo>
                  <a:pt x="146492" y="194248"/>
                  <a:pt x="133211" y="226089"/>
                  <a:pt x="133211" y="259985"/>
                </a:cubicBezTo>
                <a:cubicBezTo>
                  <a:pt x="133211" y="293975"/>
                  <a:pt x="146492" y="325817"/>
                  <a:pt x="170530" y="349815"/>
                </a:cubicBezTo>
                <a:cubicBezTo>
                  <a:pt x="178480" y="357752"/>
                  <a:pt x="178480" y="370638"/>
                  <a:pt x="170530" y="378575"/>
                </a:cubicBezTo>
                <a:cubicBezTo>
                  <a:pt x="162580" y="386512"/>
                  <a:pt x="149672" y="386512"/>
                  <a:pt x="141722" y="378575"/>
                </a:cubicBezTo>
                <a:cubicBezTo>
                  <a:pt x="110015" y="346920"/>
                  <a:pt x="92525" y="304807"/>
                  <a:pt x="92525" y="260079"/>
                </a:cubicBezTo>
                <a:cubicBezTo>
                  <a:pt x="92525" y="215258"/>
                  <a:pt x="110015" y="173144"/>
                  <a:pt x="141722" y="141489"/>
                </a:cubicBezTo>
                <a:cubicBezTo>
                  <a:pt x="173430" y="109834"/>
                  <a:pt x="215612" y="92466"/>
                  <a:pt x="260414" y="92466"/>
                </a:cubicBezTo>
                <a:close/>
                <a:moveTo>
                  <a:pt x="260400" y="0"/>
                </a:moveTo>
                <a:cubicBezTo>
                  <a:pt x="327125" y="0"/>
                  <a:pt x="393850" y="25379"/>
                  <a:pt x="444630" y="76135"/>
                </a:cubicBezTo>
                <a:cubicBezTo>
                  <a:pt x="546190" y="177554"/>
                  <a:pt x="546190" y="342570"/>
                  <a:pt x="444630" y="443989"/>
                </a:cubicBezTo>
                <a:cubicBezTo>
                  <a:pt x="440702" y="448005"/>
                  <a:pt x="435465" y="449966"/>
                  <a:pt x="430228" y="449966"/>
                </a:cubicBezTo>
                <a:cubicBezTo>
                  <a:pt x="425085" y="449966"/>
                  <a:pt x="419848" y="448005"/>
                  <a:pt x="415827" y="443989"/>
                </a:cubicBezTo>
                <a:cubicBezTo>
                  <a:pt x="407878" y="436051"/>
                  <a:pt x="407878" y="423257"/>
                  <a:pt x="415827" y="415319"/>
                </a:cubicBezTo>
                <a:cubicBezTo>
                  <a:pt x="501582" y="329682"/>
                  <a:pt x="501582" y="190441"/>
                  <a:pt x="415827" y="104805"/>
                </a:cubicBezTo>
                <a:cubicBezTo>
                  <a:pt x="330164" y="19261"/>
                  <a:pt x="190636" y="19261"/>
                  <a:pt x="104973" y="104805"/>
                </a:cubicBezTo>
                <a:cubicBezTo>
                  <a:pt x="19218" y="190441"/>
                  <a:pt x="19218" y="329682"/>
                  <a:pt x="104973" y="415319"/>
                </a:cubicBezTo>
                <a:cubicBezTo>
                  <a:pt x="112922" y="423257"/>
                  <a:pt x="112922" y="436051"/>
                  <a:pt x="104973" y="443989"/>
                </a:cubicBezTo>
                <a:cubicBezTo>
                  <a:pt x="97024" y="451927"/>
                  <a:pt x="84119" y="451927"/>
                  <a:pt x="76170" y="443989"/>
                </a:cubicBezTo>
                <a:cubicBezTo>
                  <a:pt x="-25390" y="342570"/>
                  <a:pt x="-25390" y="177554"/>
                  <a:pt x="76170" y="76135"/>
                </a:cubicBezTo>
                <a:cubicBezTo>
                  <a:pt x="126950" y="25379"/>
                  <a:pt x="193675" y="0"/>
                  <a:pt x="260400" y="0"/>
                </a:cubicBezTo>
                <a:close/>
              </a:path>
            </a:pathLst>
          </a:custGeom>
          <a:solidFill>
            <a:srgbClr val="FFFFFF"/>
          </a:solidFill>
          <a:ln>
            <a:prstDash val="solid"/>
          </a:ln>
        </p:spPr>
        <p:txBody>
          <a:bodyPr vert="horz" anchor="t" wrap="square" tIns="45720" lIns="91440" bIns="45720" rIns="91440">
            <a:prstTxWarp prst="textNoShape">
              <a:avLst/>
            </a:prstTxWarp>
            <a:normAutofit/>
          </a:bodyPr>
          <a:p>
            <a:pPr algn="l" marL="0"/>
          </a:p>
        </p:txBody>
      </p:sp>
      <p:sp>
        <p:nvSpPr>
          <p:cNvPr name="TextBox 9" id="9"/>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Lessons from Failed Detection</a:t>
            </a:r>
            <a:endParaRPr lang="en-US" sz="1100"/>
          </a:p>
        </p:txBody>
      </p:sp>
      <p:sp>
        <p:nvSpPr>
          <p:cNvPr name="TextBox 10" id="10"/>
          <p:cNvSpPr txBox="true"/>
          <p:nvPr/>
        </p:nvSpPr>
        <p:spPr>
          <a:xfrm>
            <a:off x="774798" y="3283000"/>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Notable Fraud Cases</a:t>
            </a:r>
            <a:endParaRPr lang="en-US" sz="1100"/>
          </a:p>
        </p:txBody>
      </p:sp>
      <p:sp>
        <p:nvSpPr>
          <p:cNvPr name="TextBox 11" id="11"/>
          <p:cNvSpPr txBox="true"/>
          <p:nvPr/>
        </p:nvSpPr>
        <p:spPr>
          <a:xfrm>
            <a:off x="782614" y="3658916"/>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Several high-profile fraud cases, such as those involving major retailers, reveal weaknesses in detection systems. These failures often stemmed from reliance on outdated technology and insufficient staff training.</a:t>
            </a:r>
            <a:endParaRPr lang="en-US" sz="1100"/>
          </a:p>
        </p:txBody>
      </p:sp>
      <p:sp>
        <p:nvSpPr>
          <p:cNvPr name="TextBox 12" id="12"/>
          <p:cNvSpPr txBox="true"/>
          <p:nvPr/>
        </p:nvSpPr>
        <p:spPr>
          <a:xfrm>
            <a:off x="4458268" y="4006611"/>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Reasons for Detection Failure</a:t>
            </a:r>
            <a:endParaRPr lang="en-US" sz="1100"/>
          </a:p>
        </p:txBody>
      </p:sp>
      <p:sp>
        <p:nvSpPr>
          <p:cNvPr name="TextBox 13" id="13"/>
          <p:cNvSpPr txBox="true"/>
          <p:nvPr/>
        </p:nvSpPr>
        <p:spPr>
          <a:xfrm>
            <a:off x="4466084" y="4382527"/>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Detection failures arise from underestimating the sophistication of fraud tactics and lacking proactive measures. Companies often fail to update their systems in response to evolving threats, leaving them vulnerable.</a:t>
            </a:r>
            <a:endParaRPr lang="en-US" sz="1100"/>
          </a:p>
        </p:txBody>
      </p:sp>
      <p:sp>
        <p:nvSpPr>
          <p:cNvPr name="TextBox 14" id="14"/>
          <p:cNvSpPr txBox="true"/>
          <p:nvPr/>
        </p:nvSpPr>
        <p:spPr>
          <a:xfrm>
            <a:off x="8319596" y="3296509"/>
            <a:ext cx="3275463" cy="338554"/>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FFFFFF"/>
                </a:solidFill>
                <a:latin typeface="三极准柔宋"/>
                <a:ea typeface="三极准柔宋"/>
              </a:rPr>
              <a:t>Preventative Measures for Future</a:t>
            </a:r>
            <a:endParaRPr lang="en-US" sz="1100"/>
          </a:p>
        </p:txBody>
      </p:sp>
      <p:sp>
        <p:nvSpPr>
          <p:cNvPr name="TextBox 15" id="15"/>
          <p:cNvSpPr txBox="true"/>
          <p:nvPr/>
        </p:nvSpPr>
        <p:spPr>
          <a:xfrm>
            <a:off x="8327412" y="3672425"/>
            <a:ext cx="3275463" cy="1993238"/>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FFFFFF"/>
                </a:solidFill>
                <a:latin typeface="三极准柔宋"/>
                <a:ea typeface="三极准柔宋"/>
              </a:rPr>
              <a:t>Incorporating advanced algorithms and ongoing staff training can mitigate risks. Regular audits of fraud detection measures ensure that businesses remain ahead of fraudsters and protect their customers effectively.</a:t>
            </a:r>
            <a:endParaRPr lang="en-US" sz="1100"/>
          </a:p>
        </p:txBody>
      </p:sp>
    </p:spTree>
  </p:cSld>
  <p:clrMapOvr>
    <a:masterClrMapping/>
  </p:clrMapOvr>
  <p:transition spd="slow">
    <p:wedge/>
  </p:transition>
  <p:timing>
    <p:tnLst>
      <p:par>
        <p:cTn id="30069" dur="indefinite" repeatCount="1000" spd="100%" accel="0%" decel="0%" restart="never" nodeType="tmRoot">
          <p:childTnLst>
            <p:seq concurrent="true" nextAc="seek">
              <p:cTn id="30070" dur="indefinite" repeatCount="1000" spd="100%" accel="0%" decel="0%" nodeType="mainSeq">
                <p:childTnLst>
                  <p:par>
                    <p:cTn id="30071" repeatCount="1000" spd="100%" accel="0%" decel="0%" fill="hold">
                      <p:stCondLst>
                        <p:cond delay="indefinite"/>
                      </p:stCondLst>
                      <p:childTnLst>
                        <p:par>
                          <p:cTn id="30072" repeatCount="1000" spd="100%" decel="0%" fill="hold">
                            <p:stCondLst>
                              <p:cond delay="0"/>
                            </p:stCondLst>
                            <p:childTnLst>
                              <p:par>
                                <p:cTn id="30073" presetID="2" presetClass="entr" presetSubtype="9" repeatCount="1000" spd="100%" decel="0%" fill="hold" nodeType="afterEffect">
                                  <p:stCondLst>
                                    <p:cond delay="0"/>
                                  </p:stCondLst>
                                  <p:childTnLst>
                                    <p:anim calcmode="lin" valueType="num">
                                      <p:cBhvr additive="base">
                                        <p:cTn id="30074" dur="1000" repeatCount="1000" spd="100%" accel="0%" decel="0%" fill="hold"/>
                                        <p:tgtEl>
                                          <p:spTgt spid="9"/>
                                        </p:tgtEl>
                                        <p:attrNameLst>
                                          <p:attrName>ppt_x</p:attrName>
                                        </p:attrNameLst>
                                      </p:cBhvr>
                                      <p:tavLst>
                                        <p:tav fmla="" tm="0">
                                          <p:val>
                                            <p:strVal val="0-#ppt_w/2"/>
                                          </p:val>
                                        </p:tav>
                                        <p:tav fmla="" tm="100000">
                                          <p:val>
                                            <p:strVal val="#ppt_x"/>
                                          </p:val>
                                        </p:tav>
                                      </p:tavLst>
                                    </p:anim>
                                    <p:anim calcmode="lin" valueType="num">
                                      <p:cBhvr additive="base">
                                        <p:cTn id="30075" dur="1000" repeatCount="1000" spd="100%" accel="0%" decel="0%" fill="hold"/>
                                        <p:tgtEl>
                                          <p:spTgt spid="9"/>
                                        </p:tgtEl>
                                        <p:attrNameLst>
                                          <p:attrName>ppt_y</p:attrName>
                                        </p:attrNameLst>
                                      </p:cBhvr>
                                      <p:tavLst>
                                        <p:tav fmla="" tm="0">
                                          <p:val>
                                            <p:strVal val="0-#ppt_h/2"/>
                                          </p:val>
                                        </p:tav>
                                        <p:tav fmla="" tm="100000">
                                          <p:val>
                                            <p:strVal val="#ppt_y"/>
                                          </p:val>
                                        </p:tav>
                                      </p:tavLst>
                                    </p:anim>
                                    <p:set>
                                      <p:cBhvr>
                                        <p:cTn id="30076" dur="1000" repeatCount="1000" spd="100%" accel="0%" decel="0%" fill="hold">
                                          <p:stCondLst>
                                            <p:cond delay="0"/>
                                          </p:stCondLst>
                                        </p:cTn>
                                        <p:tgtEl>
                                          <p:spTgt spid="9"/>
                                        </p:tgtEl>
                                        <p:attrNameLst>
                                          <p:attrName>style.visibility</p:attrName>
                                        </p:attrNameLst>
                                      </p:cBhvr>
                                      <p:to>
                                        <p:strVal val="visible"/>
                                      </p:to>
                                    </p:set>
                                  </p:childTnLst>
                                </p:cTn>
                              </p:par>
                              <p:par>
                                <p:cTn id="30077" presetID="16" presetClass="entr" presetSubtype="21" repeatCount="1000" spd="100%" decel="0%" fill="hold" nodeType="afterEffect">
                                  <p:stCondLst>
                                    <p:cond delay="0"/>
                                  </p:stCondLst>
                                  <p:childTnLst>
                                    <p:animEffect filter="barn(inVertical)" transition="in">
                                      <p:cBhvr>
                                        <p:cTn id="30078" dur="500" repeatCount="1000" spd="100%" accel="0%" decel="0%"/>
                                        <p:tgtEl>
                                          <p:spTgt spid="10"/>
                                        </p:tgtEl>
                                      </p:cBhvr>
                                    </p:animEffect>
                                    <p:set>
                                      <p:cBhvr>
                                        <p:cTn id="30079" dur="500" repeatCount="1000" spd="100%" accel="0%" decel="0%" fill="hold">
                                          <p:stCondLst>
                                            <p:cond delay="0"/>
                                          </p:stCondLst>
                                        </p:cTn>
                                        <p:tgtEl>
                                          <p:spTgt spid="10"/>
                                        </p:tgtEl>
                                        <p:attrNameLst>
                                          <p:attrName>style.visibility</p:attrName>
                                        </p:attrNameLst>
                                      </p:cBhvr>
                                      <p:to>
                                        <p:strVal val="visible"/>
                                      </p:to>
                                    </p:set>
                                  </p:childTnLst>
                                </p:cTn>
                              </p:par>
                              <p:par>
                                <p:cTn id="30080" presetID="22" presetClass="entr" presetSubtype="1" repeatCount="1000" spd="100%" decel="0%" fill="hold" nodeType="afterEffect">
                                  <p:stCondLst>
                                    <p:cond delay="0"/>
                                  </p:stCondLst>
                                  <p:childTnLst>
                                    <p:animEffect filter="wipe(up)" transition="in">
                                      <p:cBhvr>
                                        <p:cTn id="30081" dur="500" repeatCount="1000" spd="100%" accel="0%" decel="0%"/>
                                        <p:tgtEl>
                                          <p:spTgt spid="11"/>
                                        </p:tgtEl>
                                      </p:cBhvr>
                                    </p:animEffect>
                                    <p:set>
                                      <p:cBhvr>
                                        <p:cTn id="30082" dur="500" repeatCount="1000" spd="100%" accel="0%" decel="0%" fill="hold">
                                          <p:stCondLst>
                                            <p:cond delay="0"/>
                                          </p:stCondLst>
                                        </p:cTn>
                                        <p:tgtEl>
                                          <p:spTgt spid="11"/>
                                        </p:tgtEl>
                                        <p:attrNameLst>
                                          <p:attrName>style.visibility</p:attrName>
                                        </p:attrNameLst>
                                      </p:cBhvr>
                                      <p:to>
                                        <p:strVal val="visible"/>
                                      </p:to>
                                    </p:set>
                                  </p:childTnLst>
                                </p:cTn>
                              </p:par>
                              <p:par>
                                <p:cTn id="30083" presetID="54" presetClass="entr" presetSubtype="0" repeatCount="1000" spd="100%" decel="0%" fill="hold" nodeType="afterEffect">
                                  <p:stCondLst>
                                    <p:cond delay="0"/>
                                  </p:stCondLst>
                                  <p:childTnLst>
                                    <p:anim calcmode="lin" valueType="num">
                                      <p:cBhvr>
                                        <p:cTn id="30085" dur="1000" repeatCount="1000" spd="100%" accel="0%" decel="0%" fill="hold"/>
                                        <p:tgtEl>
                                          <p:spTgt spid="12"/>
                                        </p:tgtEl>
                                        <p:attrNameLst>
                                          <p:attrName>ppt_w</p:attrName>
                                        </p:attrNameLst>
                                      </p:cBhvr>
                                      <p:tavLst>
                                        <p:tav fmla="" tm="0">
                                          <p:val>
                                            <p:strVal val="#ppt_w*0.05"/>
                                          </p:val>
                                        </p:tav>
                                        <p:tav fmla="" tm="100000">
                                          <p:val>
                                            <p:strVal val="#ppt_w"/>
                                          </p:val>
                                        </p:tav>
                                      </p:tavLst>
                                    </p:anim>
                                    <p:anim calcmode="lin" valueType="num">
                                      <p:cBhvr>
                                        <p:cTn id="30086" dur="1000" repeatCount="1000" spd="100%" accel="0%" decel="0%" fill="hold"/>
                                        <p:tgtEl>
                                          <p:spTgt spid="12"/>
                                        </p:tgtEl>
                                        <p:attrNameLst>
                                          <p:attrName>ppt_h</p:attrName>
                                        </p:attrNameLst>
                                      </p:cBhvr>
                                      <p:tavLst>
                                        <p:tav fmla="" tm="0">
                                          <p:val>
                                            <p:strVal val="#ppt_h"/>
                                          </p:val>
                                        </p:tav>
                                        <p:tav fmla="" tm="100000">
                                          <p:val>
                                            <p:strVal val="#ppt_h"/>
                                          </p:val>
                                        </p:tav>
                                      </p:tavLst>
                                    </p:anim>
                                    <p:anim calcmode="lin" valueType="num">
                                      <p:cBhvr>
                                        <p:cTn id="30087" dur="1000" repeatCount="1000" spd="100%" accel="0%" decel="0%" fill="hold"/>
                                        <p:tgtEl>
                                          <p:spTgt spid="12"/>
                                        </p:tgtEl>
                                        <p:attrNameLst>
                                          <p:attrName>ppt_x</p:attrName>
                                        </p:attrNameLst>
                                      </p:cBhvr>
                                      <p:tavLst>
                                        <p:tav fmla="" tm="0">
                                          <p:val>
                                            <p:strVal val="#ppt_x-.2"/>
                                          </p:val>
                                        </p:tav>
                                        <p:tav fmla="" tm="100000">
                                          <p:val>
                                            <p:strVal val="#ppt_x"/>
                                          </p:val>
                                        </p:tav>
                                      </p:tavLst>
                                    </p:anim>
                                    <p:anim calcmode="lin" valueType="num">
                                      <p:cBhvr>
                                        <p:cTn id="30088" dur="1000" repeatCount="1000" spd="100%" accel="0%" decel="0%" fill="hold"/>
                                        <p:tgtEl>
                                          <p:spTgt spid="12"/>
                                        </p:tgtEl>
                                        <p:attrNameLst>
                                          <p:attrName>ppt_y</p:attrName>
                                        </p:attrNameLst>
                                      </p:cBhvr>
                                      <p:tavLst>
                                        <p:tav fmla="" tm="0">
                                          <p:val>
                                            <p:strVal val="#ppt_y"/>
                                          </p:val>
                                        </p:tav>
                                        <p:tav fmla="" tm="100000">
                                          <p:val>
                                            <p:strVal val="#ppt_y"/>
                                          </p:val>
                                        </p:tav>
                                      </p:tavLst>
                                    </p:anim>
                                    <p:animEffect filter="fade" transition="in">
                                      <p:cBhvr>
                                        <p:cTn id="30084" dur="1000" repeatCount="1000" spd="100%" accel="0%" decel="0%"/>
                                        <p:tgtEl>
                                          <p:spTgt spid="12"/>
                                        </p:tgtEl>
                                      </p:cBhvr>
                                    </p:animEffect>
                                    <p:set>
                                      <p:cBhvr>
                                        <p:cTn id="30089" dur="1000" repeatCount="1000" spd="100%" accel="0%" decel="0%" fill="hold">
                                          <p:stCondLst>
                                            <p:cond delay="0"/>
                                          </p:stCondLst>
                                        </p:cTn>
                                        <p:tgtEl>
                                          <p:spTgt spid="12"/>
                                        </p:tgtEl>
                                        <p:attrNameLst>
                                          <p:attrName>style.visibility</p:attrName>
                                        </p:attrNameLst>
                                      </p:cBhvr>
                                      <p:to>
                                        <p:strVal val="visible"/>
                                      </p:to>
                                    </p:set>
                                  </p:childTnLst>
                                </p:cTn>
                              </p:par>
                              <p:par>
                                <p:cTn id="30090" presetID="12" presetClass="entr" presetSubtype="4" repeatCount="1000" spd="100%" decel="0%" fill="hold" nodeType="afterEffect">
                                  <p:stCondLst>
                                    <p:cond delay="0"/>
                                  </p:stCondLst>
                                  <p:childTnLst>
                                    <p:anim calcmode="lin" valueType="num">
                                      <p:cBhvr additive="base">
                                        <p:cTn id="30092" dur="500" repeatCount="1000" spd="100%" accel="0%" decel="0%"/>
                                        <p:tgtEl>
                                          <p:spTgt spid="13"/>
                                        </p:tgtEl>
                                        <p:attrNameLst>
                                          <p:attrName>ppt_y</p:attrName>
                                        </p:attrNameLst>
                                      </p:cBhvr>
                                      <p:tavLst>
                                        <p:tav fmla="" tm="0">
                                          <p:val>
                                            <p:strVal val="#ppt_y+#ppt_h*1.125000"/>
                                          </p:val>
                                        </p:tav>
                                        <p:tav fmla="" tm="100000">
                                          <p:val>
                                            <p:strVal val="#ppt_y"/>
                                          </p:val>
                                        </p:tav>
                                      </p:tavLst>
                                    </p:anim>
                                    <p:animEffect filter="wipe(up)" transition="in">
                                      <p:cBhvr>
                                        <p:cTn id="30091" dur="500" repeatCount="1000" spd="100%" accel="0%" decel="0%"/>
                                        <p:tgtEl>
                                          <p:spTgt spid="13"/>
                                        </p:tgtEl>
                                      </p:cBhvr>
                                    </p:animEffect>
                                    <p:set>
                                      <p:cBhvr>
                                        <p:cTn id="30093" dur="500" repeatCount="1000" spd="100%" accel="0%" decel="0%" fill="hold">
                                          <p:stCondLst>
                                            <p:cond delay="0"/>
                                          </p:stCondLst>
                                        </p:cTn>
                                        <p:tgtEl>
                                          <p:spTgt spid="13"/>
                                        </p:tgtEl>
                                        <p:attrNameLst>
                                          <p:attrName>style.visibility</p:attrName>
                                        </p:attrNameLst>
                                      </p:cBhvr>
                                      <p:to>
                                        <p:strVal val="visible"/>
                                      </p:to>
                                    </p:set>
                                  </p:childTnLst>
                                </p:cTn>
                              </p:par>
                              <p:par>
                                <p:cTn id="30094" presetID="4" presetClass="entr" presetSubtype="16" repeatCount="1000" spd="100%" decel="0%" fill="hold" nodeType="afterEffect">
                                  <p:stCondLst>
                                    <p:cond delay="0"/>
                                  </p:stCondLst>
                                  <p:childTnLst>
                                    <p:animEffect filter="box(in)" transition="in">
                                      <p:cBhvr>
                                        <p:cTn id="30095" dur="1000" repeatCount="1000" spd="100%" accel="0%" decel="0%"/>
                                        <p:tgtEl>
                                          <p:spTgt spid="14"/>
                                        </p:tgtEl>
                                      </p:cBhvr>
                                    </p:animEffect>
                                    <p:set>
                                      <p:cBhvr>
                                        <p:cTn id="30096" dur="1000" repeatCount="1000" spd="100%" accel="0%" decel="0%" fill="hold">
                                          <p:stCondLst>
                                            <p:cond delay="0"/>
                                          </p:stCondLst>
                                        </p:cTn>
                                        <p:tgtEl>
                                          <p:spTgt spid="14"/>
                                        </p:tgtEl>
                                        <p:attrNameLst>
                                          <p:attrName>style.visibility</p:attrName>
                                        </p:attrNameLst>
                                      </p:cBhvr>
                                      <p:to>
                                        <p:strVal val="visible"/>
                                      </p:to>
                                    </p:set>
                                  </p:childTnLst>
                                </p:cTn>
                              </p:par>
                              <p:par>
                                <p:cTn id="30097" presetID="21" presetClass="entr" presetSubtype="4" repeatCount="1000" spd="100%" decel="0%" fill="hold" nodeType="afterEffect">
                                  <p:stCondLst>
                                    <p:cond delay="0"/>
                                  </p:stCondLst>
                                  <p:childTnLst>
                                    <p:animEffect filter="wheel(4)" transition="in">
                                      <p:cBhvr>
                                        <p:cTn id="30098" dur="1000" repeatCount="1000" spd="100%" accel="0%" decel="0%"/>
                                        <p:tgtEl>
                                          <p:spTgt spid="15"/>
                                        </p:tgtEl>
                                      </p:cBhvr>
                                    </p:animEffect>
                                    <p:set>
                                      <p:cBhvr>
                                        <p:cTn id="30099" dur="1000" repeatCount="1000" spd="100%" accel="0%" decel="0%"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05.</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Regulatory and Compliance Issues</a:t>
            </a:r>
            <a:endParaRPr lang="en-US" sz="1100"/>
          </a:p>
        </p:txBody>
      </p:sp>
    </p:spTree>
  </p:cSld>
  <p:clrMapOvr>
    <a:masterClrMapping/>
  </p:clrMapOvr>
  <p:transition spd="slow">
    <p:randomBar dir="vert"/>
  </p:transition>
  <p:timing>
    <p:tnLst>
      <p:par>
        <p:cTn id="32378" dur="indefinite" repeatCount="1000" spd="100%" accel="0%" decel="0%" restart="never" nodeType="tmRoot">
          <p:childTnLst>
            <p:seq concurrent="true" nextAc="seek">
              <p:cTn id="32379" dur="indefinite" repeatCount="1000" spd="100%" accel="0%" decel="0%" nodeType="mainSeq">
                <p:childTnLst>
                  <p:par>
                    <p:cTn id="32380" repeatCount="1000" spd="100%" accel="0%" decel="0%" fill="hold">
                      <p:stCondLst>
                        <p:cond delay="indefinite"/>
                      </p:stCondLst>
                      <p:childTnLst>
                        <p:par>
                          <p:cTn id="32381" repeatCount="1000" spd="100%" decel="0%" fill="hold">
                            <p:stCondLst>
                              <p:cond delay="0"/>
                            </p:stCondLst>
                            <p:childTnLst>
                              <p:par>
                                <p:cTn id="32382" presetID="9" presetClass="entr" presetSubtype="0" repeatCount="1000" spd="100%" decel="0%" fill="hold" nodeType="afterEffect">
                                  <p:stCondLst>
                                    <p:cond delay="0"/>
                                  </p:stCondLst>
                                  <p:childTnLst>
                                    <p:animEffect filter="dissolve" transition="in">
                                      <p:cBhvr>
                                        <p:cTn id="32383" dur="1000" repeatCount="1000" spd="100%" accel="0%" decel="0%"/>
                                        <p:tgtEl>
                                          <p:spTgt spid="5"/>
                                        </p:tgtEl>
                                      </p:cBhvr>
                                    </p:animEffect>
                                    <p:set>
                                      <p:cBhvr>
                                        <p:cTn id="32384" dur="1000" repeatCount="1000" spd="100%" accel="0%" decel="0%" fill="hold">
                                          <p:stCondLst>
                                            <p:cond delay="0"/>
                                          </p:stCondLst>
                                        </p:cTn>
                                        <p:tgtEl>
                                          <p:spTgt spid="5"/>
                                        </p:tgtEl>
                                        <p:attrNameLst>
                                          <p:attrName>style.visibility</p:attrName>
                                        </p:attrNameLst>
                                      </p:cBhvr>
                                      <p:to>
                                        <p:strVal val="visible"/>
                                      </p:to>
                                    </p:set>
                                  </p:childTnLst>
                                </p:cTn>
                              </p:par>
                              <p:par>
                                <p:cTn id="32385" presetID="23" presetClass="entr" presetSubtype="272" repeatCount="1000" spd="100%" decel="0%" fill="hold" nodeType="afterEffect">
                                  <p:stCondLst>
                                    <p:cond delay="0"/>
                                  </p:stCondLst>
                                  <p:childTnLst>
                                    <p:anim calcmode="lin" valueType="num">
                                      <p:cBhvr>
                                        <p:cTn id="32386" dur="500" repeatCount="1000" spd="100%" accel="0%" decel="0%" fill="hold"/>
                                        <p:tgtEl>
                                          <p:spTgt spid="10"/>
                                        </p:tgtEl>
                                        <p:attrNameLst>
                                          <p:attrName>ppt_w</p:attrName>
                                        </p:attrNameLst>
                                      </p:cBhvr>
                                      <p:tavLst>
                                        <p:tav fmla="" tm="0">
                                          <p:val>
                                            <p:strVal val="2/3*#ppt_w"/>
                                          </p:val>
                                        </p:tav>
                                        <p:tav fmla="" tm="100000">
                                          <p:val>
                                            <p:strVal val="#ppt_w"/>
                                          </p:val>
                                        </p:tav>
                                      </p:tavLst>
                                    </p:anim>
                                    <p:anim calcmode="lin" valueType="num">
                                      <p:cBhvr>
                                        <p:cTn id="32387" dur="500" repeatCount="1000" spd="100%" accel="0%" decel="0%" fill="hold"/>
                                        <p:tgtEl>
                                          <p:spTgt spid="10"/>
                                        </p:tgtEl>
                                        <p:attrNameLst>
                                          <p:attrName>ppt_h</p:attrName>
                                        </p:attrNameLst>
                                      </p:cBhvr>
                                      <p:tavLst>
                                        <p:tav fmla="" tm="0">
                                          <p:val>
                                            <p:strVal val="2/3*#ppt_h"/>
                                          </p:val>
                                        </p:tav>
                                        <p:tav fmla="" tm="100000">
                                          <p:val>
                                            <p:strVal val="#ppt_h"/>
                                          </p:val>
                                        </p:tav>
                                      </p:tavLst>
                                    </p:anim>
                                    <p:set>
                                      <p:cBhvr>
                                        <p:cTn id="32388" dur="5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6200000">
            <a:off x="5334000" y="-12700"/>
            <a:ext cx="6858000" cy="6858000"/>
          </a:xfrm>
          <a:prstGeom prst="rect">
            <a:avLst/>
          </a:prstGeom>
        </p:spPr>
      </p:pic>
      <p:pic>
        <p:nvPicPr>
          <p:cNvPr name="image5.jpeg" id="3"/>
          <p:cNvPicPr>
            <a:picLocks noChangeAspect="true"/>
          </p:cNvPicPr>
          <p:nvPr/>
        </p:nvPicPr>
        <p:blipFill>
          <a:blip r:embed="rId2"/>
          <a:srcRect/>
          <a:stretch>
            <a:fillRect/>
          </a:stretch>
        </p:blipFill>
        <p:spPr>
          <a:xfrm rot="5400000">
            <a:off x="0" y="0"/>
            <a:ext cx="6858000" cy="6858000"/>
          </a:xfrm>
          <a:prstGeom prst="rect">
            <a:avLst/>
          </a:prstGeom>
        </p:spPr>
      </p:pic>
      <p:pic>
        <p:nvPicPr>
          <p:cNvPr name="image9.png" id="4"/>
          <p:cNvPicPr>
            <a:picLocks noChangeAspect="true"/>
          </p:cNvPicPr>
          <p:nvPr/>
        </p:nvPicPr>
        <p:blipFill>
          <a:blip r:embed="rId3"/>
          <a:srcRect/>
          <a:stretch>
            <a:fillRect/>
          </a:stretch>
        </p:blipFill>
        <p:spPr>
          <a:xfrm rot="15568558">
            <a:off x="-45720" y="8468"/>
            <a:ext cx="1219200" cy="1460360"/>
          </a:xfrm>
          <a:prstGeom prst="rect">
            <a:avLst/>
          </a:prstGeom>
        </p:spPr>
      </p:pic>
      <p:sp>
        <p:nvSpPr>
          <p:cNvPr name="TextBox 5" id="5"/>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Industry Standards</a:t>
            </a:r>
            <a:endParaRPr lang="en-US" sz="1100"/>
          </a:p>
        </p:txBody>
      </p:sp>
      <p:grpSp>
        <p:nvGrpSpPr>
          <p:cNvPr name="Group 6" id="6"/>
          <p:cNvGrpSpPr/>
          <p:nvPr/>
        </p:nvGrpSpPr>
        <p:grpSpPr>
          <a:xfrm>
            <a:off x="4127565" y="1503164"/>
            <a:ext cx="456703" cy="456703"/>
            <a:chOff x="809883" y="1822439"/>
            <a:chExt cx="721040" cy="721040"/>
          </a:xfrm>
        </p:grpSpPr>
        <p:sp>
          <p:nvSpPr>
            <p:cNvPr name="AutoShape 7" id="7"/>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8" id="8"/>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grpSp>
        <p:nvGrpSpPr>
          <p:cNvPr name="Group 9" id="9"/>
          <p:cNvGrpSpPr/>
          <p:nvPr/>
        </p:nvGrpSpPr>
        <p:grpSpPr>
          <a:xfrm>
            <a:off x="4127565" y="3757611"/>
            <a:ext cx="456703" cy="456703"/>
            <a:chOff x="809883" y="1822439"/>
            <a:chExt cx="721040" cy="721040"/>
          </a:xfrm>
        </p:grpSpPr>
        <p:sp>
          <p:nvSpPr>
            <p:cNvPr name="AutoShape 10" id="10"/>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11" id="11"/>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sp>
        <p:nvSpPr>
          <p:cNvPr name="TextBox 12" id="12"/>
          <p:cNvSpPr txBox="true"/>
          <p:nvPr/>
        </p:nvSpPr>
        <p:spPr>
          <a:xfrm>
            <a:off x="4786127" y="1476624"/>
            <a:ext cx="4681723"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GDPR Effects on Fraud Detection</a:t>
            </a:r>
            <a:endParaRPr lang="en-US" sz="1100"/>
          </a:p>
        </p:txBody>
      </p:sp>
      <p:sp>
        <p:nvSpPr>
          <p:cNvPr name="TextBox 13" id="13"/>
          <p:cNvSpPr txBox="true"/>
          <p:nvPr/>
        </p:nvSpPr>
        <p:spPr>
          <a:xfrm>
            <a:off x="4795611" y="1919852"/>
            <a:ext cx="4681724" cy="1670073"/>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The General Data Protection Regulation (GDPR) impacts fraud detection by requiring organizations to handle personal data with care. Balancing compliance with effective fraud prevention strategies is crucial.</a:t>
            </a:r>
            <a:endParaRPr lang="en-US" sz="1100"/>
          </a:p>
        </p:txBody>
      </p:sp>
      <p:sp>
        <p:nvSpPr>
          <p:cNvPr name="TextBox 14" id="14"/>
          <p:cNvSpPr txBox="true"/>
          <p:nvPr/>
        </p:nvSpPr>
        <p:spPr>
          <a:xfrm>
            <a:off x="4776642" y="3675221"/>
            <a:ext cx="4681723"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PCI-DSS Compliance</a:t>
            </a:r>
            <a:endParaRPr lang="en-US" sz="1100"/>
          </a:p>
        </p:txBody>
      </p:sp>
      <p:sp>
        <p:nvSpPr>
          <p:cNvPr name="TextBox 15" id="15"/>
          <p:cNvSpPr txBox="true"/>
          <p:nvPr/>
        </p:nvSpPr>
        <p:spPr>
          <a:xfrm>
            <a:off x="4786126" y="4118449"/>
            <a:ext cx="4681724" cy="1670073"/>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The Payment Card Industry Data Security Standards (PCI-DSS) set essential requirements for organizations that handle credit card transactions. Compliance ensures robust data protection and minimizes fraud risks.</a:t>
            </a:r>
            <a:endParaRPr lang="en-US" sz="1100"/>
          </a:p>
        </p:txBody>
      </p:sp>
    </p:spTree>
  </p:cSld>
  <p:clrMapOvr>
    <a:masterClrMapping/>
  </p:clrMapOvr>
  <p:transition spd="slow">
    <p:dissolve/>
  </p:transition>
  <p:timing>
    <p:tnLst>
      <p:par>
        <p:cTn id="34395" dur="indefinite" repeatCount="1000" spd="100%" accel="0%" decel="0%" restart="never" nodeType="tmRoot">
          <p:childTnLst>
            <p:seq concurrent="true" nextAc="seek">
              <p:cTn id="34396" dur="indefinite" repeatCount="1000" spd="100%" accel="0%" decel="0%" nodeType="mainSeq">
                <p:childTnLst>
                  <p:par>
                    <p:cTn id="34397" repeatCount="1000" spd="100%" accel="0%" decel="0%" fill="hold">
                      <p:stCondLst>
                        <p:cond delay="indefinite"/>
                      </p:stCondLst>
                      <p:childTnLst>
                        <p:par>
                          <p:cTn id="34398" repeatCount="1000" spd="100%" decel="0%" fill="hold">
                            <p:stCondLst>
                              <p:cond delay="0"/>
                            </p:stCondLst>
                            <p:childTnLst>
                              <p:par>
                                <p:cTn id="34399" presetID="2" presetClass="entr" presetSubtype="4" repeatCount="1000" spd="100%" decel="0%" fill="hold" nodeType="afterEffect">
                                  <p:stCondLst>
                                    <p:cond delay="0"/>
                                  </p:stCondLst>
                                  <p:childTnLst>
                                    <p:anim calcmode="lin" valueType="num">
                                      <p:cBhvr additive="base">
                                        <p:cTn id="34400" dur="1000" repeatCount="1000" spd="100%" accel="0%" decel="0%" fill="hold"/>
                                        <p:tgtEl>
                                          <p:spTgt spid="5"/>
                                        </p:tgtEl>
                                        <p:attrNameLst>
                                          <p:attrName>ppt_x</p:attrName>
                                        </p:attrNameLst>
                                      </p:cBhvr>
                                      <p:tavLst>
                                        <p:tav fmla="" tm="0">
                                          <p:val>
                                            <p:strVal val="#ppt_x"/>
                                          </p:val>
                                        </p:tav>
                                        <p:tav fmla="" tm="100000">
                                          <p:val>
                                            <p:strVal val="#ppt_x"/>
                                          </p:val>
                                        </p:tav>
                                      </p:tavLst>
                                    </p:anim>
                                    <p:anim calcmode="lin" valueType="num">
                                      <p:cBhvr additive="base">
                                        <p:cTn id="34401" dur="1000" repeatCount="1000" spd="100%" accel="0%" decel="0%" fill="hold"/>
                                        <p:tgtEl>
                                          <p:spTgt spid="5"/>
                                        </p:tgtEl>
                                        <p:attrNameLst>
                                          <p:attrName>ppt_y</p:attrName>
                                        </p:attrNameLst>
                                      </p:cBhvr>
                                      <p:tavLst>
                                        <p:tav fmla="" tm="0">
                                          <p:val>
                                            <p:strVal val="1+#ppt_h/2"/>
                                          </p:val>
                                        </p:tav>
                                        <p:tav fmla="" tm="100000">
                                          <p:val>
                                            <p:strVal val="#ppt_y"/>
                                          </p:val>
                                        </p:tav>
                                      </p:tavLst>
                                    </p:anim>
                                    <p:set>
                                      <p:cBhvr>
                                        <p:cTn id="34402" dur="1000" repeatCount="1000" spd="100%" accel="0%" decel="0%" fill="hold">
                                          <p:stCondLst>
                                            <p:cond delay="0"/>
                                          </p:stCondLst>
                                        </p:cTn>
                                        <p:tgtEl>
                                          <p:spTgt spid="5"/>
                                        </p:tgtEl>
                                        <p:attrNameLst>
                                          <p:attrName>style.visibility</p:attrName>
                                        </p:attrNameLst>
                                      </p:cBhvr>
                                      <p:to>
                                        <p:strVal val="visible"/>
                                      </p:to>
                                    </p:set>
                                  </p:childTnLst>
                                </p:cTn>
                              </p:par>
                              <p:par>
                                <p:cTn id="34403" presetID="21" presetClass="entr" presetSubtype="8" repeatCount="1000" spd="100%" decel="0%" fill="hold" nodeType="afterEffect">
                                  <p:stCondLst>
                                    <p:cond delay="0"/>
                                  </p:stCondLst>
                                  <p:childTnLst>
                                    <p:animEffect filter="wheel(8)" transition="in">
                                      <p:cBhvr>
                                        <p:cTn id="34404" dur="1000" repeatCount="1000" spd="100%" accel="0%" decel="0%"/>
                                        <p:tgtEl>
                                          <p:spTgt spid="14"/>
                                        </p:tgtEl>
                                      </p:cBhvr>
                                    </p:animEffect>
                                    <p:set>
                                      <p:cBhvr>
                                        <p:cTn id="34405" dur="1000" repeatCount="1000" spd="100%" accel="0%" decel="0%" fill="hold">
                                          <p:stCondLst>
                                            <p:cond delay="0"/>
                                          </p:stCondLst>
                                        </p:cTn>
                                        <p:tgtEl>
                                          <p:spTgt spid="14"/>
                                        </p:tgtEl>
                                        <p:attrNameLst>
                                          <p:attrName>style.visibility</p:attrName>
                                        </p:attrNameLst>
                                      </p:cBhvr>
                                      <p:to>
                                        <p:strVal val="visible"/>
                                      </p:to>
                                    </p:set>
                                  </p:childTnLst>
                                </p:cTn>
                              </p:par>
                              <p:par>
                                <p:cTn id="34406" presetID="23" presetClass="entr" presetSubtype="528" repeatCount="1000" spd="100%" decel="0%" fill="hold" nodeType="afterEffect">
                                  <p:stCondLst>
                                    <p:cond delay="0"/>
                                  </p:stCondLst>
                                  <p:childTnLst>
                                    <p:anim calcmode="lin" valueType="num">
                                      <p:cBhvr>
                                        <p:cTn id="34407" dur="500" repeatCount="1000" spd="100%" accel="0%" decel="0%" fill="hold"/>
                                        <p:tgtEl>
                                          <p:spTgt spid="15"/>
                                        </p:tgtEl>
                                        <p:attrNameLst>
                                          <p:attrName>ppt_w</p:attrName>
                                        </p:attrNameLst>
                                      </p:cBhvr>
                                      <p:tavLst>
                                        <p:tav fmla="" tm="0">
                                          <p:val>
                                            <p:fltVal val="0.0"/>
                                          </p:val>
                                        </p:tav>
                                        <p:tav fmla="" tm="100000">
                                          <p:val>
                                            <p:strVal val="#ppt_w"/>
                                          </p:val>
                                        </p:tav>
                                      </p:tavLst>
                                    </p:anim>
                                    <p:anim calcmode="lin" valueType="num">
                                      <p:cBhvr>
                                        <p:cTn id="34408" dur="500" repeatCount="1000" spd="100%" accel="0%" decel="0%" fill="hold"/>
                                        <p:tgtEl>
                                          <p:spTgt spid="15"/>
                                        </p:tgtEl>
                                        <p:attrNameLst>
                                          <p:attrName>ppt_h</p:attrName>
                                        </p:attrNameLst>
                                      </p:cBhvr>
                                      <p:tavLst>
                                        <p:tav fmla="" tm="0">
                                          <p:val>
                                            <p:fltVal val="0.0"/>
                                          </p:val>
                                        </p:tav>
                                        <p:tav fmla="" tm="100000">
                                          <p:val>
                                            <p:strVal val="#ppt_h"/>
                                          </p:val>
                                        </p:tav>
                                      </p:tavLst>
                                    </p:anim>
                                    <p:anim calcmode="lin" valueType="num">
                                      <p:cBhvr>
                                        <p:cTn id="34409" dur="500" repeatCount="1000" spd="100%" accel="0%" decel="0%" fill="hold"/>
                                        <p:tgtEl>
                                          <p:spTgt spid="15"/>
                                        </p:tgtEl>
                                        <p:attrNameLst>
                                          <p:attrName>ppt_x</p:attrName>
                                        </p:attrNameLst>
                                      </p:cBhvr>
                                      <p:tavLst>
                                        <p:tav fmla="" tm="0">
                                          <p:val>
                                            <p:fltVal val="0.5"/>
                                          </p:val>
                                        </p:tav>
                                        <p:tav fmla="" tm="100000">
                                          <p:val>
                                            <p:strVal val="#ppt_x"/>
                                          </p:val>
                                        </p:tav>
                                      </p:tavLst>
                                    </p:anim>
                                    <p:anim calcmode="lin" valueType="num">
                                      <p:cBhvr>
                                        <p:cTn id="34410" dur="500" repeatCount="1000" spd="100%" accel="0%" decel="0%" fill="hold"/>
                                        <p:tgtEl>
                                          <p:spTgt spid="15"/>
                                        </p:tgtEl>
                                        <p:attrNameLst>
                                          <p:attrName>ppt_y</p:attrName>
                                        </p:attrNameLst>
                                      </p:cBhvr>
                                      <p:tavLst>
                                        <p:tav fmla="" tm="0">
                                          <p:val>
                                            <p:fltVal val="0.5"/>
                                          </p:val>
                                        </p:tav>
                                        <p:tav fmla="" tm="100000">
                                          <p:val>
                                            <p:strVal val="#ppt_y"/>
                                          </p:val>
                                        </p:tav>
                                      </p:tavLst>
                                    </p:anim>
                                    <p:set>
                                      <p:cBhvr>
                                        <p:cTn id="34411" dur="500" repeatCount="1000" spd="100%" accel="0%" decel="0%" fill="hold">
                                          <p:stCondLst>
                                            <p:cond delay="0"/>
                                          </p:stCondLst>
                                        </p:cTn>
                                        <p:tgtEl>
                                          <p:spTgt spid="15"/>
                                        </p:tgtEl>
                                        <p:attrNameLst>
                                          <p:attrName>style.visibility</p:attrName>
                                        </p:attrNameLst>
                                      </p:cBhvr>
                                      <p:to>
                                        <p:strVal val="visible"/>
                                      </p:to>
                                    </p:set>
                                  </p:childTnLst>
                                </p:cTn>
                              </p:par>
                              <p:par>
                                <p:cTn id="34412" presetID="7" presetClass="entr" presetSubtype="2" repeatCount="1000" spd="100%" decel="0%" fill="hold" nodeType="afterEffect">
                                  <p:stCondLst>
                                    <p:cond delay="0"/>
                                  </p:stCondLst>
                                  <p:childTnLst>
                                    <p:anim calcmode="lin" valueType="num">
                                      <p:cBhvr additive="base">
                                        <p:cTn id="34413" dur="2000" repeatCount="1000" spd="100%" accel="0%" decel="0%" fill="hold"/>
                                        <p:tgtEl>
                                          <p:spTgt spid="12"/>
                                        </p:tgtEl>
                                        <p:attrNameLst>
                                          <p:attrName>ppt_x</p:attrName>
                                        </p:attrNameLst>
                                      </p:cBhvr>
                                      <p:tavLst>
                                        <p:tav fmla="" tm="0">
                                          <p:val>
                                            <p:strVal val="1+#ppt_w/2"/>
                                          </p:val>
                                        </p:tav>
                                        <p:tav fmla="" tm="100000">
                                          <p:val>
                                            <p:strVal val="#ppt_x"/>
                                          </p:val>
                                        </p:tav>
                                      </p:tavLst>
                                    </p:anim>
                                    <p:anim calcmode="lin" valueType="num">
                                      <p:cBhvr additive="base">
                                        <p:cTn id="34414" dur="2000" repeatCount="1000" spd="100%" accel="0%" decel="0%" fill="hold"/>
                                        <p:tgtEl>
                                          <p:spTgt spid="12"/>
                                        </p:tgtEl>
                                        <p:attrNameLst>
                                          <p:attrName>ppt_y</p:attrName>
                                        </p:attrNameLst>
                                      </p:cBhvr>
                                      <p:tavLst>
                                        <p:tav fmla="" tm="0">
                                          <p:val>
                                            <p:strVal val="#ppt_y"/>
                                          </p:val>
                                        </p:tav>
                                        <p:tav fmla="" tm="100000">
                                          <p:val>
                                            <p:strVal val="#ppt_y"/>
                                          </p:val>
                                        </p:tav>
                                      </p:tavLst>
                                    </p:anim>
                                    <p:set>
                                      <p:cBhvr>
                                        <p:cTn id="34415" dur="2000" repeatCount="1000" spd="100%" accel="0%" decel="0%" fill="hold">
                                          <p:stCondLst>
                                            <p:cond delay="0"/>
                                          </p:stCondLst>
                                        </p:cTn>
                                        <p:tgtEl>
                                          <p:spTgt spid="12"/>
                                        </p:tgtEl>
                                        <p:attrNameLst>
                                          <p:attrName>style.visibility</p:attrName>
                                        </p:attrNameLst>
                                      </p:cBhvr>
                                      <p:to>
                                        <p:strVal val="visible"/>
                                      </p:to>
                                    </p:set>
                                  </p:childTnLst>
                                </p:cTn>
                              </p:par>
                              <p:par>
                                <p:cTn id="34416" presetID="21" presetClass="entr" presetSubtype="3" repeatCount="1000" spd="100%" decel="0%" fill="hold" nodeType="afterEffect">
                                  <p:stCondLst>
                                    <p:cond delay="0"/>
                                  </p:stCondLst>
                                  <p:childTnLst>
                                    <p:animEffect filter="wheel(3)" transition="in">
                                      <p:cBhvr>
                                        <p:cTn id="34417" dur="1000" repeatCount="1000" spd="100%" accel="0%" decel="0%"/>
                                        <p:tgtEl>
                                          <p:spTgt spid="13"/>
                                        </p:tgtEl>
                                      </p:cBhvr>
                                    </p:animEffect>
                                    <p:set>
                                      <p:cBhvr>
                                        <p:cTn id="34418" dur="1000" repeatCount="1000" spd="100%" accel="0%" decel="0%"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V="true">
            <a:off x="-34241" y="-37210"/>
            <a:ext cx="12192003" cy="2769280"/>
          </a:xfrm>
          <a:custGeom>
            <a:avLst/>
            <a:gdLst/>
            <a:ahLst/>
            <a:cxnLst/>
            <a:rect r="r" b="b" t="t" l="l"/>
            <a:pathLst>
              <a:path w="6216319" h="1452543" stroke="true" fill="norm" extrusionOk="true">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rgbClr val="FFFFFF">
              <a:alpha val="23000"/>
              <a:lumMod val="85000"/>
            </a:srgbClr>
          </a:solidFill>
          <a:ln cap="flat" cmpd="sng">
            <a:prstDash val="solid"/>
          </a:ln>
        </p:spPr>
        <p:txBody>
          <a:bodyPr vert="horz" anchor="ctr" wrap="square" tIns="45720" lIns="91440" bIns="45720" rIns="91440">
            <a:normAutofit/>
          </a:bodyPr>
          <a:p>
            <a:pPr algn="ctr" marL="0"/>
          </a:p>
        </p:txBody>
      </p:sp>
      <p:pic>
        <p:nvPicPr>
          <p:cNvPr name="image9.png" id="3"/>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TextBox 4" id="4"/>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Legal Responsibilities</a:t>
            </a:r>
            <a:endParaRPr lang="en-US" sz="1100"/>
          </a:p>
        </p:txBody>
      </p:sp>
      <p:sp>
        <p:nvSpPr>
          <p:cNvPr name="TextBox 5" id="5"/>
          <p:cNvSpPr txBox="true"/>
          <p:nvPr/>
        </p:nvSpPr>
        <p:spPr>
          <a:xfrm>
            <a:off x="699066" y="3200964"/>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Obligations of Financial Institutions</a:t>
            </a:r>
            <a:endParaRPr lang="en-US" sz="1100"/>
          </a:p>
        </p:txBody>
      </p:sp>
      <p:sp>
        <p:nvSpPr>
          <p:cNvPr name="TextBox 6" id="6"/>
          <p:cNvSpPr txBox="true"/>
          <p:nvPr/>
        </p:nvSpPr>
        <p:spPr>
          <a:xfrm>
            <a:off x="708550" y="3890413"/>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Financial institutions are legally required to protect consumer data and report fraud. Failing to meet these obligations can lead to significant legal repercussions and loss of consumer trust.</a:t>
            </a:r>
            <a:endParaRPr lang="en-US" sz="1100"/>
          </a:p>
        </p:txBody>
      </p:sp>
      <p:sp>
        <p:nvSpPr>
          <p:cNvPr name="TextBox 7" id="7"/>
          <p:cNvSpPr txBox="true"/>
          <p:nvPr/>
        </p:nvSpPr>
        <p:spPr>
          <a:xfrm>
            <a:off x="8038827" y="1465423"/>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Consumer Rights</a:t>
            </a:r>
            <a:endParaRPr lang="en-US" sz="1100"/>
          </a:p>
        </p:txBody>
      </p:sp>
      <p:sp>
        <p:nvSpPr>
          <p:cNvPr name="TextBox 8" id="8"/>
          <p:cNvSpPr txBox="true"/>
          <p:nvPr/>
        </p:nvSpPr>
        <p:spPr>
          <a:xfrm>
            <a:off x="8048311" y="2154872"/>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Consumers have rights protecting them from fraud, including the right to dispute unauthorized transactions. Educating consumers about these rights is essential to fostering trust in payment systems.</a:t>
            </a:r>
            <a:endParaRPr lang="en-US" sz="1100"/>
          </a:p>
        </p:txBody>
      </p:sp>
      <p:sp>
        <p:nvSpPr>
          <p:cNvPr name="Freeform 9" id="9"/>
          <p:cNvSpPr/>
          <p:nvPr/>
        </p:nvSpPr>
        <p:spPr>
          <a:xfrm rot="607256">
            <a:off x="156135" y="3450362"/>
            <a:ext cx="5587376" cy="3547626"/>
          </a:xfrm>
          <a:custGeom>
            <a:avLst/>
            <a:gdLst/>
            <a:ahLst/>
            <a:cxnLst/>
            <a:rect r="r" b="b" t="t" l="l"/>
            <a:pathLst>
              <a:path w="1296" h="439" stroke="true" fill="norm" extrusionOk="true">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rgbClr val="EEECE1">
              <a:lumMod val="40000"/>
              <a:lumOff val="60000"/>
            </a:srgbClr>
          </a:solidFill>
        </p:spPr>
        <p:txBody>
          <a:bodyPr vert="horz" anchor="ctr" wrap="square" tIns="45720" lIns="91440" bIns="45720" rIns="91440">
            <a:normAutofit/>
          </a:bodyPr>
          <a:p>
            <a:pPr algn="ctr" marL="0"/>
          </a:p>
        </p:txBody>
      </p:sp>
      <p:sp>
        <p:nvSpPr>
          <p:cNvPr name="Freeform 10" id="10"/>
          <p:cNvSpPr/>
          <p:nvPr/>
        </p:nvSpPr>
        <p:spPr>
          <a:xfrm rot="607256">
            <a:off x="4547995" y="3064064"/>
            <a:ext cx="1022062" cy="1104193"/>
          </a:xfrm>
          <a:custGeom>
            <a:avLst/>
            <a:gdLst/>
            <a:ahLst/>
            <a:cxnLst/>
            <a:rect r="r" b="b" t="t" l="l"/>
            <a:pathLst>
              <a:path w="95" h="102" stroke="true" fill="norm" extrusionOk="true">
                <a:moveTo>
                  <a:pt x="95" y="26"/>
                </a:moveTo>
                <a:cubicBezTo>
                  <a:pt x="95" y="26"/>
                  <a:pt x="79" y="15"/>
                  <a:pt x="82" y="0"/>
                </a:cubicBezTo>
                <a:cubicBezTo>
                  <a:pt x="82" y="0"/>
                  <a:pt x="16" y="28"/>
                  <a:pt x="0" y="102"/>
                </a:cubicBezTo>
                <a:cubicBezTo>
                  <a:pt x="0" y="102"/>
                  <a:pt x="46" y="60"/>
                  <a:pt x="82" y="67"/>
                </a:cubicBezTo>
                <a:lnTo>
                  <a:pt x="95" y="26"/>
                </a:lnTo>
                <a:close/>
              </a:path>
            </a:pathLst>
          </a:custGeom>
          <a:solidFill>
            <a:srgbClr val="FFFFFF">
              <a:lumMod val="75000"/>
            </a:srgbClr>
          </a:solidFill>
        </p:spPr>
        <p:txBody>
          <a:bodyPr vert="horz" anchor="ctr" wrap="square" tIns="45720" lIns="91440" bIns="45720" rIns="91440">
            <a:normAutofit/>
          </a:bodyPr>
          <a:p>
            <a:pPr algn="ctr" marL="0"/>
          </a:p>
        </p:txBody>
      </p:sp>
      <p:sp>
        <p:nvSpPr>
          <p:cNvPr name="Freeform 11" id="11"/>
          <p:cNvSpPr/>
          <p:nvPr/>
        </p:nvSpPr>
        <p:spPr>
          <a:xfrm rot="607256">
            <a:off x="5799013" y="4211916"/>
            <a:ext cx="775673" cy="1231949"/>
          </a:xfrm>
          <a:custGeom>
            <a:avLst/>
            <a:gdLst/>
            <a:ahLst/>
            <a:cxnLst/>
            <a:rect r="r" b="b" t="t" l="l"/>
            <a:pathLst>
              <a:path w="72" h="114" stroke="true" fill="norm" extrusionOk="true">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rgbClr val="FFFFFF">
              <a:lumMod val="75000"/>
            </a:srgbClr>
          </a:solidFill>
        </p:spPr>
        <p:txBody>
          <a:bodyPr vert="horz" anchor="ctr" wrap="square" tIns="45720" lIns="91440" bIns="45720" rIns="91440">
            <a:normAutofit/>
          </a:bodyPr>
          <a:p>
            <a:pPr algn="ctr" marL="0"/>
          </a:p>
        </p:txBody>
      </p:sp>
      <p:sp>
        <p:nvSpPr>
          <p:cNvPr name="Freeform 12" id="12"/>
          <p:cNvSpPr/>
          <p:nvPr/>
        </p:nvSpPr>
        <p:spPr>
          <a:xfrm rot="607256">
            <a:off x="5433720" y="1958380"/>
            <a:ext cx="2094316" cy="2678352"/>
          </a:xfrm>
          <a:custGeom>
            <a:avLst/>
            <a:gdLst/>
            <a:ahLst/>
            <a:cxnLst/>
            <a:rect r="r" b="b" t="t" l="l"/>
            <a:pathLst>
              <a:path w="194" h="248" stroke="true" fill="norm" extrusionOk="true">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rgbClr val="FFFFFF">
              <a:lumMod val="95000"/>
            </a:srgbClr>
          </a:solidFill>
        </p:spPr>
        <p:txBody>
          <a:bodyPr vert="horz" anchor="ctr" wrap="square" tIns="45720" lIns="91440" bIns="45720" rIns="91440">
            <a:normAutofit/>
          </a:bodyPr>
          <a:p>
            <a:pPr algn="ctr" marL="0"/>
          </a:p>
        </p:txBody>
      </p:sp>
      <p:sp>
        <p:nvSpPr>
          <p:cNvPr name="Freeform 13" id="13"/>
          <p:cNvSpPr/>
          <p:nvPr/>
        </p:nvSpPr>
        <p:spPr>
          <a:xfrm rot="607256">
            <a:off x="5257398" y="3949543"/>
            <a:ext cx="693542" cy="547534"/>
          </a:xfrm>
          <a:custGeom>
            <a:avLst/>
            <a:gdLst/>
            <a:ahLst/>
            <a:cxnLst/>
            <a:rect r="r" b="b" t="t" l="l"/>
            <a:pathLst>
              <a:path w="64" h="51" stroke="true" fill="norm" extrusionOk="true">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p:spPr>
        <p:txBody>
          <a:bodyPr vert="horz" anchor="ctr" wrap="square" tIns="45720" lIns="91440" bIns="45720" rIns="91440">
            <a:normAutofit/>
          </a:bodyPr>
          <a:p>
            <a:pPr algn="ctr" marL="0"/>
          </a:p>
        </p:txBody>
      </p:sp>
      <p:sp>
        <p:nvSpPr>
          <p:cNvPr name="Freeform 14" id="14"/>
          <p:cNvSpPr/>
          <p:nvPr/>
        </p:nvSpPr>
        <p:spPr>
          <a:xfrm rot="607256">
            <a:off x="6912721" y="2089348"/>
            <a:ext cx="766547" cy="839551"/>
          </a:xfrm>
          <a:custGeom>
            <a:avLst/>
            <a:gdLst/>
            <a:ahLst/>
            <a:cxnLst/>
            <a:rect r="r" b="b" t="t" l="l"/>
            <a:pathLst>
              <a:path w="71" h="78" stroke="true" fill="norm" extrusionOk="true">
                <a:moveTo>
                  <a:pt x="59" y="78"/>
                </a:moveTo>
                <a:cubicBezTo>
                  <a:pt x="71" y="34"/>
                  <a:pt x="70" y="0"/>
                  <a:pt x="70" y="0"/>
                </a:cubicBezTo>
                <a:cubicBezTo>
                  <a:pt x="70" y="0"/>
                  <a:pt x="37" y="10"/>
                  <a:pt x="0" y="34"/>
                </a:cubicBezTo>
                <a:cubicBezTo>
                  <a:pt x="59" y="78"/>
                  <a:pt x="59" y="78"/>
                  <a:pt x="59" y="78"/>
                </a:cubicBezTo>
              </a:path>
            </a:pathLst>
          </a:custGeom>
          <a:solidFill>
            <a:srgbClr val="FFFFFF">
              <a:lumMod val="85000"/>
            </a:srgbClr>
          </a:solidFill>
        </p:spPr>
        <p:txBody>
          <a:bodyPr vert="horz" anchor="ctr" wrap="square" tIns="45720" lIns="91440" bIns="45720" rIns="91440">
            <a:normAutofit/>
          </a:bodyPr>
          <a:p>
            <a:pPr algn="ctr" marL="0"/>
          </a:p>
        </p:txBody>
      </p:sp>
      <p:sp>
        <p:nvSpPr>
          <p:cNvPr name="Freeform 15" id="15"/>
          <p:cNvSpPr/>
          <p:nvPr/>
        </p:nvSpPr>
        <p:spPr>
          <a:xfrm rot="607256">
            <a:off x="6446376" y="2777384"/>
            <a:ext cx="626434" cy="643912"/>
          </a:xfrm>
          <a:custGeom>
            <a:avLst/>
            <a:gdLst/>
            <a:ahLst/>
            <a:cxnLst/>
            <a:rect r="r" b="b" t="t" l="l"/>
            <a:pathLst>
              <a:path w="60" h="59" stroke="true" fill="norm" extrusionOk="true">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rgbClr val="FFFFFF">
              <a:lumMod val="85000"/>
            </a:srgbClr>
          </a:solidFill>
        </p:spPr>
        <p:txBody>
          <a:bodyPr vert="horz" anchor="ctr" wrap="square" tIns="45720" lIns="91440" bIns="45720" rIns="91440">
            <a:normAutofit/>
          </a:bodyPr>
          <a:p>
            <a:pPr algn="ctr" marL="0"/>
          </a:p>
        </p:txBody>
      </p:sp>
      <p:sp>
        <p:nvSpPr>
          <p:cNvPr name="Freeform 16" id="16"/>
          <p:cNvSpPr/>
          <p:nvPr/>
        </p:nvSpPr>
        <p:spPr>
          <a:xfrm rot="607256">
            <a:off x="6522330" y="2866639"/>
            <a:ext cx="474529" cy="465403"/>
          </a:xfrm>
          <a:custGeom>
            <a:avLst/>
            <a:gdLst/>
            <a:ahLst/>
            <a:cxnLst/>
            <a:rect r="r" b="b" t="t" l="l"/>
            <a:pathLst>
              <a:path w="44" h="43" stroke="true" fill="norm" extrusionOk="true">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p:spPr>
        <p:txBody>
          <a:bodyPr vert="horz" anchor="ctr" wrap="square" tIns="45720" lIns="91440" bIns="45720" rIns="91440">
            <a:normAutofit/>
          </a:bodyPr>
          <a:p>
            <a:pPr algn="ctr" marL="0"/>
          </a:p>
        </p:txBody>
      </p:sp>
      <p:sp>
        <p:nvSpPr>
          <p:cNvPr name="Freeform 17" id="17"/>
          <p:cNvSpPr/>
          <p:nvPr/>
        </p:nvSpPr>
        <p:spPr>
          <a:xfrm rot="607256">
            <a:off x="5171507" y="3634782"/>
            <a:ext cx="866927" cy="1168071"/>
          </a:xfrm>
          <a:custGeom>
            <a:avLst/>
            <a:gdLst/>
            <a:ahLst/>
            <a:cxnLst/>
            <a:rect r="r" b="b" t="t" l="l"/>
            <a:pathLst>
              <a:path w="80" h="108" stroke="true" fill="norm" extrusionOk="true">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p:spPr>
        <p:txBody>
          <a:bodyPr vert="horz" anchor="ctr" wrap="square" tIns="45720" lIns="91440" bIns="45720" rIns="91440">
            <a:normAutofit/>
          </a:bodyPr>
          <a:p>
            <a:pPr algn="ctr" marL="0"/>
          </a:p>
        </p:txBody>
      </p:sp>
      <p:sp>
        <p:nvSpPr>
          <p:cNvPr name="Freeform 18" id="18"/>
          <p:cNvSpPr/>
          <p:nvPr/>
        </p:nvSpPr>
        <p:spPr>
          <a:xfrm flipH="true" flipV="true">
            <a:off x="5945256" y="3107"/>
            <a:ext cx="6216321" cy="1449603"/>
          </a:xfrm>
          <a:custGeom>
            <a:avLst/>
            <a:gdLst/>
            <a:ahLst/>
            <a:cxnLst/>
            <a:rect r="r" b="b" t="t" l="l"/>
            <a:pathLst>
              <a:path w="6216319" h="1449603" stroke="true" fill="norm" extrusionOk="true">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rgbClr val="FFFFFF">
              <a:alpha val="45000"/>
              <a:lumMod val="85000"/>
            </a:srgbClr>
          </a:solidFill>
          <a:ln cap="flat" cmpd="sng">
            <a:prstDash val="solid"/>
          </a:ln>
        </p:spPr>
        <p:txBody>
          <a:bodyPr vert="horz" anchor="ctr" wrap="square" tIns="45720" lIns="91440" bIns="45720" rIns="91440">
            <a:normAutofit/>
          </a:bodyPr>
          <a:p>
            <a:pPr algn="ctr" marL="0"/>
          </a:p>
        </p:txBody>
      </p:sp>
    </p:spTree>
  </p:cSld>
  <p:clrMapOvr>
    <a:masterClrMapping/>
  </p:clrMapOvr>
  <p:transition spd="med">
    <p:pull dir="l"/>
  </p:transition>
  <p:timing>
    <p:tnLst>
      <p:par>
        <p:cTn id="36279" dur="indefinite" repeatCount="1000" spd="100%" accel="0%" decel="0%" restart="never" nodeType="tmRoot">
          <p:childTnLst>
            <p:seq concurrent="true" nextAc="seek">
              <p:cTn id="36280" dur="indefinite" repeatCount="1000" spd="100%" accel="0%" decel="0%" nodeType="mainSeq">
                <p:childTnLst>
                  <p:par>
                    <p:cTn id="36281" repeatCount="1000" spd="100%" accel="0%" decel="0%" fill="hold">
                      <p:stCondLst>
                        <p:cond delay="indefinite"/>
                      </p:stCondLst>
                      <p:childTnLst>
                        <p:par>
                          <p:cTn id="36282" repeatCount="1000" spd="100%" decel="0%" fill="hold">
                            <p:stCondLst>
                              <p:cond delay="0"/>
                            </p:stCondLst>
                            <p:childTnLst>
                              <p:par>
                                <p:cTn id="36283" presetID="52" presetClass="entr" presetSubtype="0" repeatCount="1000" spd="100%" decel="0%" fill="hold" nodeType="afterEffect">
                                  <p:stCondLst>
                                    <p:cond delay="0"/>
                                  </p:stCondLst>
                                  <p:childTnLst>
                                    <p:animEffect filter="fade" transition="in">
                                      <p:cBhvr>
                                        <p:cTn id="36284" dur="1000" repeatCount="1000" spd="100%" accel="0%" decel="0%"/>
                                        <p:tgtEl>
                                          <p:spTgt spid="4"/>
                                        </p:tgtEl>
                                      </p:cBhvr>
                                    </p:animEffect>
                                    <p:animMotion origin="layout" path="M -0.46736 0.92887 C -0.37517 0.88508  -0.02552 0.75279  0.0908 0.66613  C  0.20747 0.57948  0.21649 0.50394  0.23177 0.40825  C 0.24705 0.31256 0.22118 0.15964   0.18264 0.09152  C 0.1441 0.02341  0.03802 0.0  0.0 0.0  " pathEditMode="relative" ptsTypes="">
                                      <p:cBhvr>
                                        <p:cTn id="36285" dur="1000" repeatCount="1000" spd="100%" accel="0%" decel="50000" fill="hold">
                                          <p:stCondLst>
                                            <p:cond delay="0"/>
                                          </p:stCondLst>
                                        </p:cTn>
                                        <p:tgtEl>
                                          <p:spTgt spid="4"/>
                                        </p:tgtEl>
                                        <p:attrNameLst>
                                          <p:attrName>ppt_x</p:attrName>
                                          <p:attrName>ppt_y</p:attrName>
                                        </p:attrNameLst>
                                      </p:cBhvr>
                                    </p:animMotion>
                                    <p:animScale>
                                      <p:cBhvr>
                                        <p:cTn id="36286" dur="1000" repeatCount="1000" spd="100%" accel="0%" decel="50000" fill="hold">
                                          <p:stCondLst>
                                            <p:cond delay="0"/>
                                          </p:stCondLst>
                                        </p:cTn>
                                        <p:tgtEl>
                                          <p:spTgt spid="4"/>
                                        </p:tgtEl>
                                      </p:cBhvr>
                                      <p:from x="250000" y="250000"/>
                                      <p:to x="100000" y="100000"/>
                                    </p:animScale>
                                    <p:set>
                                      <p:cBhvr>
                                        <p:cTn id="36287" dur="1" repeatCount="1000" spd="100%" accel="0%" decel="0%" fill="hold">
                                          <p:stCondLst>
                                            <p:cond delay="0"/>
                                          </p:stCondLst>
                                        </p:cTn>
                                        <p:tgtEl>
                                          <p:spTgt spid="4"/>
                                        </p:tgtEl>
                                        <p:attrNameLst>
                                          <p:attrName>style.visibility</p:attrName>
                                        </p:attrNameLst>
                                      </p:cBhvr>
                                      <p:to>
                                        <p:strVal val="visible"/>
                                      </p:to>
                                    </p:set>
                                  </p:childTnLst>
                                </p:cTn>
                              </p:par>
                              <p:par>
                                <p:cTn id="36288" presetID="21" presetClass="entr" presetSubtype="1" repeatCount="1000" spd="100%" decel="0%" fill="hold" nodeType="afterEffect">
                                  <p:stCondLst>
                                    <p:cond delay="0"/>
                                  </p:stCondLst>
                                  <p:childTnLst>
                                    <p:animEffect filter="wheel(1)" transition="in">
                                      <p:cBhvr>
                                        <p:cTn id="36289" dur="1000" repeatCount="1000" spd="100%" accel="0%" decel="0%"/>
                                        <p:tgtEl>
                                          <p:spTgt spid="5"/>
                                        </p:tgtEl>
                                      </p:cBhvr>
                                    </p:animEffect>
                                    <p:set>
                                      <p:cBhvr>
                                        <p:cTn id="36290" dur="1000" repeatCount="1000" spd="100%" accel="0%" decel="0%" fill="hold">
                                          <p:stCondLst>
                                            <p:cond delay="0"/>
                                          </p:stCondLst>
                                        </p:cTn>
                                        <p:tgtEl>
                                          <p:spTgt spid="5"/>
                                        </p:tgtEl>
                                        <p:attrNameLst>
                                          <p:attrName>style.visibility</p:attrName>
                                        </p:attrNameLst>
                                      </p:cBhvr>
                                      <p:to>
                                        <p:strVal val="visible"/>
                                      </p:to>
                                    </p:set>
                                  </p:childTnLst>
                                </p:cTn>
                              </p:par>
                              <p:par>
                                <p:cTn id="36291" presetID="41" presetClass="entr" presetSubtype="0" repeatCount="1000" spd="100%" decel="0%" fill="hold" grpId="0" nodeType="afterEffect">
                                  <p:stCondLst>
                                    <p:cond delay="0"/>
                                  </p:stCondLst>
                                  <p:iterate type="lt">
                                    <p:tmPct val="10000"/>
                                  </p:iterate>
                                  <p:childTnLst>
                                    <p:anim calcmode="lin" valueType="num">
                                      <p:cBhvr>
                                        <p:cTn id="36293" dur="1000" repeatCount="1000" spd="100%" accel="0%" decel="0%" fill="hold"/>
                                        <p:tgtEl>
                                          <p:spTgt spid="6"/>
                                        </p:tgtEl>
                                        <p:attrNameLst>
                                          <p:attrName>ppt_x</p:attrName>
                                        </p:attrNameLst>
                                      </p:cBhvr>
                                      <p:tavLst>
                                        <p:tav fmla="" tm="0">
                                          <p:val>
                                            <p:strVal val="#ppt_x"/>
                                          </p:val>
                                        </p:tav>
                                        <p:tav fmla="" tm="50000">
                                          <p:val>
                                            <p:strVal val="#ppt_x+.1"/>
                                          </p:val>
                                        </p:tav>
                                        <p:tav fmla="" tm="100000">
                                          <p:val>
                                            <p:strVal val="#ppt_x"/>
                                          </p:val>
                                        </p:tav>
                                      </p:tavLst>
                                    </p:anim>
                                    <p:anim calcmode="lin" valueType="num">
                                      <p:cBhvr>
                                        <p:cTn id="36294" dur="1000" repeatCount="1000" spd="100%" accel="0%" decel="0%" fill="hold"/>
                                        <p:tgtEl>
                                          <p:spTgt spid="6"/>
                                        </p:tgtEl>
                                        <p:attrNameLst>
                                          <p:attrName>ppt_y</p:attrName>
                                        </p:attrNameLst>
                                      </p:cBhvr>
                                      <p:tavLst>
                                        <p:tav fmla="" tm="0">
                                          <p:val>
                                            <p:strVal val="#ppt_y"/>
                                          </p:val>
                                        </p:tav>
                                        <p:tav fmla="" tm="100000">
                                          <p:val>
                                            <p:strVal val="#ppt_y"/>
                                          </p:val>
                                        </p:tav>
                                      </p:tavLst>
                                    </p:anim>
                                    <p:anim calcmode="lin" valueType="num">
                                      <p:cBhvr>
                                        <p:cTn id="36295" dur="1000" repeatCount="1000" spd="100%" accel="0%" decel="0%" fill="hold"/>
                                        <p:tgtEl>
                                          <p:spTgt spid="6"/>
                                        </p:tgtEl>
                                        <p:attrNameLst>
                                          <p:attrName>ppt_h</p:attrName>
                                        </p:attrNameLst>
                                      </p:cBhvr>
                                      <p:tavLst>
                                        <p:tav fmla="" tm="0">
                                          <p:val>
                                            <p:strVal val="#ppt_h/10"/>
                                          </p:val>
                                        </p:tav>
                                        <p:tav fmla="" tm="50000">
                                          <p:val>
                                            <p:strVal val="#ppt_h+.01"/>
                                          </p:val>
                                        </p:tav>
                                        <p:tav fmla="" tm="100000">
                                          <p:val>
                                            <p:strVal val="#ppt_h"/>
                                          </p:val>
                                        </p:tav>
                                      </p:tavLst>
                                    </p:anim>
                                    <p:anim calcmode="lin" valueType="num">
                                      <p:cBhvr>
                                        <p:cTn id="36296" dur="1000" repeatCount="1000" spd="100%" accel="0%" decel="0%" fill="hold"/>
                                        <p:tgtEl>
                                          <p:spTgt spid="6"/>
                                        </p:tgtEl>
                                        <p:attrNameLst>
                                          <p:attrName>ppt_w</p:attrName>
                                        </p:attrNameLst>
                                      </p:cBhvr>
                                      <p:tavLst>
                                        <p:tav fmla="" tm="0">
                                          <p:val>
                                            <p:strVal val="#ppt_w/10"/>
                                          </p:val>
                                        </p:tav>
                                        <p:tav fmla="" tm="50000">
                                          <p:val>
                                            <p:strVal val="#ppt_w+.01"/>
                                          </p:val>
                                        </p:tav>
                                        <p:tav fmla="" tm="100000">
                                          <p:val>
                                            <p:strVal val="#ppt_w"/>
                                          </p:val>
                                        </p:tav>
                                      </p:tavLst>
                                    </p:anim>
                                    <p:animEffect filter="fade" transition="in">
                                      <p:cBhvr>
                                        <p:cTn id="36292" dur="1000" repeatCount="1000" spd="100%" accel="0%" decel="0%" tmFilter="0,0; .5, 1; 1, 1"/>
                                        <p:tgtEl>
                                          <p:spTgt spid="6"/>
                                        </p:tgtEl>
                                      </p:cBhvr>
                                    </p:animEffect>
                                    <p:set>
                                      <p:cBhvr>
                                        <p:cTn id="36297" dur="1000" repeatCount="1000" spd="100%" accel="0%" decel="0%" fill="hold">
                                          <p:stCondLst>
                                            <p:cond delay="0"/>
                                          </p:stCondLst>
                                        </p:cTn>
                                        <p:tgtEl>
                                          <p:spTgt spid="6"/>
                                        </p:tgtEl>
                                        <p:attrNameLst>
                                          <p:attrName>style.visibility</p:attrName>
                                        </p:attrNameLst>
                                      </p:cBhvr>
                                      <p:to>
                                        <p:strVal val="visible"/>
                                      </p:to>
                                    </p:set>
                                  </p:childTnLst>
                                </p:cTn>
                              </p:par>
                              <p:par>
                                <p:cTn id="36298" presetID="21" presetClass="entr" presetSubtype="8" repeatCount="1000" spd="100%" decel="0%" fill="hold" nodeType="afterEffect">
                                  <p:stCondLst>
                                    <p:cond delay="0"/>
                                  </p:stCondLst>
                                  <p:childTnLst>
                                    <p:animEffect filter="wheel(8)" transition="in">
                                      <p:cBhvr>
                                        <p:cTn id="36299" dur="1000" repeatCount="1000" spd="100%" accel="0%" decel="0%"/>
                                        <p:tgtEl>
                                          <p:spTgt spid="7"/>
                                        </p:tgtEl>
                                      </p:cBhvr>
                                    </p:animEffect>
                                    <p:set>
                                      <p:cBhvr>
                                        <p:cTn id="36300" dur="1000" repeatCount="1000" spd="100%" accel="0%" decel="0%" fill="hold">
                                          <p:stCondLst>
                                            <p:cond delay="0"/>
                                          </p:stCondLst>
                                        </p:cTn>
                                        <p:tgtEl>
                                          <p:spTgt spid="7"/>
                                        </p:tgtEl>
                                        <p:attrNameLst>
                                          <p:attrName>style.visibility</p:attrName>
                                        </p:attrNameLst>
                                      </p:cBhvr>
                                      <p:to>
                                        <p:strVal val="visible"/>
                                      </p:to>
                                    </p:set>
                                  </p:childTnLst>
                                </p:cTn>
                              </p:par>
                              <p:par>
                                <p:cTn id="36301" presetID="43" presetClass="entr" presetSubtype="0" repeatCount="1000" spd="100%" decel="0%" fill="hold" nodeType="afterEffect">
                                  <p:stCondLst>
                                    <p:cond delay="0"/>
                                  </p:stCondLst>
                                  <p:childTnLst>
                                    <p:anim calcmode="lin" valueType="num">
                                      <p:cBhvr>
                                        <p:cTn id="36303" dur="400" repeatCount="1000" spd="100%" accel="0%" decel="0%" fill="hold"/>
                                        <p:tgtEl>
                                          <p:spTgt spid="8"/>
                                        </p:tgtEl>
                                        <p:attrNameLst>
                                          <p:attrName>ppt_x</p:attrName>
                                        </p:attrNameLst>
                                      </p:cBhvr>
                                      <p:tavLst>
                                        <p:tav fmla="" tm="0">
                                          <p:val>
                                            <p:strVal val="#ppt_x"/>
                                          </p:val>
                                        </p:tav>
                                        <p:tav fmla="" tm="100000">
                                          <p:val>
                                            <p:strVal val="#ppt_x"/>
                                          </p:val>
                                        </p:tav>
                                      </p:tavLst>
                                    </p:anim>
                                    <p:anim calcmode="lin" valueType="num">
                                      <p:cBhvr>
                                        <p:cTn id="36304" dur="400" repeatCount="1000" spd="100%" accel="0%" decel="0%" fill="hold"/>
                                        <p:tgtEl>
                                          <p:spTgt spid="8"/>
                                        </p:tgtEl>
                                        <p:attrNameLst>
                                          <p:attrName>ppt_y</p:attrName>
                                        </p:attrNameLst>
                                      </p:cBhvr>
                                      <p:tavLst>
                                        <p:tav fmla="" tm="0">
                                          <p:val>
                                            <p:strVal val="#ppt_y+0.31"/>
                                          </p:val>
                                        </p:tav>
                                        <p:tav fmla="" tm="100000">
                                          <p:val>
                                            <p:strVal val="#ppt_y+0.31"/>
                                          </p:val>
                                        </p:tav>
                                      </p:tavLst>
                                    </p:anim>
                                    <p:anim calcmode="lin" valueType="num">
                                      <p:cBhvr>
                                        <p:cTn id="36305" dur="600" repeatCount="1000" spd="100%" accel="0%" decel="50000" fill="hold">
                                          <p:stCondLst>
                                            <p:cond delay="400"/>
                                          </p:stCondLst>
                                        </p:cTn>
                                        <p:tgtEl>
                                          <p:spTgt spid="8"/>
                                        </p:tgtEl>
                                        <p:attrNameLst>
                                          <p:attrName>ppt_x</p:attrName>
                                        </p:attrNameLst>
                                      </p:cBhvr>
                                      <p:tavLst>
                                        <p:tav fmla="" tm="0">
                                          <p:val>
                                            <p:strVal val="#ppt_x"/>
                                          </p:val>
                                        </p:tav>
                                        <p:tav fmla="" tm="5000">
                                          <p:val>
                                            <p:strVal val="#ppt_x+0.0242"/>
                                          </p:val>
                                        </p:tav>
                                        <p:tav fmla="" tm="10000">
                                          <p:val>
                                            <p:strVal val="#ppt_x+0.0479"/>
                                          </p:val>
                                        </p:tav>
                                        <p:tav fmla="" tm="15000">
                                          <p:val>
                                            <p:strVal val="#ppt_x+0.0704"/>
                                          </p:val>
                                        </p:tav>
                                        <p:tav fmla="" tm="20000">
                                          <p:val>
                                            <p:strVal val="#ppt_x+0.0911"/>
                                          </p:val>
                                        </p:tav>
                                        <p:tav fmla="" tm="25000">
                                          <p:val>
                                            <p:strVal val="#ppt_x+0.1096"/>
                                          </p:val>
                                        </p:tav>
                                        <p:tav fmla="" tm="30000">
                                          <p:val>
                                            <p:strVal val="#ppt_x+0.1254"/>
                                          </p:val>
                                        </p:tav>
                                        <p:tav fmla="" tm="35000">
                                          <p:val>
                                            <p:strVal val="#ppt_x+0.1381"/>
                                          </p:val>
                                        </p:tav>
                                        <p:tav fmla="" tm="40000">
                                          <p:val>
                                            <p:strVal val="#ppt_x+0.1474"/>
                                          </p:val>
                                        </p:tav>
                                        <p:tav fmla="" tm="45000">
                                          <p:val>
                                            <p:strVal val="#ppt_x+0.1531"/>
                                          </p:val>
                                        </p:tav>
                                        <p:tav fmla="" tm="50000">
                                          <p:val>
                                            <p:strVal val="#ppt_x+0.1550"/>
                                          </p:val>
                                        </p:tav>
                                        <p:tav fmla="" tm="55000">
                                          <p:val>
                                            <p:strVal val="#ppt_x+0.1531"/>
                                          </p:val>
                                        </p:tav>
                                        <p:tav fmla="" tm="60000">
                                          <p:val>
                                            <p:strVal val="#ppt_x+0.1474"/>
                                          </p:val>
                                        </p:tav>
                                        <p:tav fmla="" tm="65000">
                                          <p:val>
                                            <p:strVal val="#ppt_x+0.1381"/>
                                          </p:val>
                                        </p:tav>
                                        <p:tav fmla="" tm="70000">
                                          <p:val>
                                            <p:strVal val="#ppt_x+0.1254"/>
                                          </p:val>
                                        </p:tav>
                                        <p:tav fmla="" tm="75000">
                                          <p:val>
                                            <p:strVal val="#ppt_x+0.1096"/>
                                          </p:val>
                                        </p:tav>
                                        <p:tav fmla="" tm="80000">
                                          <p:val>
                                            <p:strVal val="#ppt_x+0.0911"/>
                                          </p:val>
                                        </p:tav>
                                        <p:tav fmla="" tm="85000">
                                          <p:val>
                                            <p:strVal val="#ppt_x+0.0704"/>
                                          </p:val>
                                        </p:tav>
                                        <p:tav fmla="" tm="90000">
                                          <p:val>
                                            <p:strVal val="#ppt_x+0.0479"/>
                                          </p:val>
                                        </p:tav>
                                        <p:tav fmla="" tm="95000">
                                          <p:val>
                                            <p:strVal val="#ppt_x+0.0242"/>
                                          </p:val>
                                        </p:tav>
                                        <p:tav fmla="" tm="100000">
                                          <p:val>
                                            <p:strVal val="#ppt_x"/>
                                          </p:val>
                                        </p:tav>
                                      </p:tavLst>
                                    </p:anim>
                                    <p:anim calcmode="lin" valueType="num">
                                      <p:cBhvr>
                                        <p:cTn id="36306" dur="600" repeatCount="1000" spd="100%" accel="0%" decel="50000" fill="hold">
                                          <p:stCondLst>
                                            <p:cond delay="400"/>
                                          </p:stCondLst>
                                        </p:cTn>
                                        <p:tgtEl>
                                          <p:spTgt spid="8"/>
                                        </p:tgtEl>
                                        <p:attrNameLst>
                                          <p:attrName>ppt_y</p:attrName>
                                        </p:attrNameLst>
                                      </p:cBhvr>
                                      <p:tavLst>
                                        <p:tav fmla="" tm="0">
                                          <p:val>
                                            <p:strVal val="#ppt_y+0.31"/>
                                          </p:val>
                                        </p:tav>
                                        <p:tav fmla="" tm="5000">
                                          <p:val>
                                            <p:strVal val="#ppt_y+0.308"/>
                                          </p:val>
                                        </p:tav>
                                        <p:tav fmla="" tm="10000">
                                          <p:val>
                                            <p:strVal val="#ppt_y+0.3024"/>
                                          </p:val>
                                        </p:tav>
                                        <p:tav fmla="" tm="15000">
                                          <p:val>
                                            <p:strVal val="#ppt_y+0.2931"/>
                                          </p:val>
                                        </p:tav>
                                        <p:tav fmla="" tm="20000">
                                          <p:val>
                                            <p:strVal val="#ppt_y+0.2804"/>
                                          </p:val>
                                        </p:tav>
                                        <p:tav fmla="" tm="25000">
                                          <p:val>
                                            <p:strVal val="#ppt_y+0.2646"/>
                                          </p:val>
                                        </p:tav>
                                        <p:tav fmla="" tm="30000">
                                          <p:val>
                                            <p:strVal val="#ppt_y+0.2461"/>
                                          </p:val>
                                        </p:tav>
                                        <p:tav fmla="" tm="35000">
                                          <p:val>
                                            <p:strVal val="#ppt_y+0.2253"/>
                                          </p:val>
                                        </p:tav>
                                        <p:tav fmla="" tm="40000">
                                          <p:val>
                                            <p:strVal val="#ppt_y+0.2029"/>
                                          </p:val>
                                        </p:tav>
                                        <p:tav fmla="" tm="45000">
                                          <p:val>
                                            <p:strVal val="#ppt_y+0.1792"/>
                                          </p:val>
                                        </p:tav>
                                        <p:tav fmla="" tm="50000">
                                          <p:val>
                                            <p:strVal val="#ppt_y+0.155"/>
                                          </p:val>
                                        </p:tav>
                                        <p:tav fmla="" tm="55000">
                                          <p:val>
                                            <p:strVal val="#ppt_y+0.1307"/>
                                          </p:val>
                                        </p:tav>
                                        <p:tav fmla="" tm="60000">
                                          <p:val>
                                            <p:strVal val="#ppt_y+0.1071"/>
                                          </p:val>
                                        </p:tav>
                                        <p:tav fmla="" tm="65000">
                                          <p:val>
                                            <p:strVal val="#ppt_y+0.0846"/>
                                          </p:val>
                                        </p:tav>
                                        <p:tav fmla="" tm="70000">
                                          <p:val>
                                            <p:strVal val="#ppt_y+0.0639"/>
                                          </p:val>
                                        </p:tav>
                                        <p:tav fmla="" tm="75000">
                                          <p:val>
                                            <p:strVal val="#ppt_y+0.0454"/>
                                          </p:val>
                                        </p:tav>
                                        <p:tav fmla="" tm="80000">
                                          <p:val>
                                            <p:strVal val="#ppt_y+0.0296"/>
                                          </p:val>
                                        </p:tav>
                                        <p:tav fmla="" tm="85000">
                                          <p:val>
                                            <p:strVal val="#ppt_y+0.0169"/>
                                          </p:val>
                                        </p:tav>
                                        <p:tav fmla="" tm="90000">
                                          <p:val>
                                            <p:strVal val="#ppt_y+0.0076"/>
                                          </p:val>
                                        </p:tav>
                                        <p:tav fmla="" tm="95000">
                                          <p:val>
                                            <p:strVal val="#ppt_y+0.0019"/>
                                          </p:val>
                                        </p:tav>
                                        <p:tav fmla="" tm="100000">
                                          <p:val>
                                            <p:strVal val="#ppt_y"/>
                                          </p:val>
                                        </p:tav>
                                      </p:tavLst>
                                    </p:anim>
                                    <p:animEffect filter="fade" transition="in">
                                      <p:cBhvr>
                                        <p:cTn id="36302" dur="100" repeatCount="1000" spd="100%" accel="0%" decel="0%"/>
                                        <p:tgtEl>
                                          <p:spTgt spid="8"/>
                                        </p:tgtEl>
                                      </p:cBhvr>
                                    </p:animEffect>
                                    <p:set>
                                      <p:cBhvr>
                                        <p:cTn id="36307" dur="1" repeatCount="1000" spd="100%" accel="0%" decel="0%"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grpId="0" spid="6"/>
    </p:bld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9.png" id="2"/>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AutoShape 3" id="3"/>
          <p:cNvSpPr/>
          <p:nvPr/>
        </p:nvSpPr>
        <p:spPr>
          <a:xfrm>
            <a:off x="4654007" y="2643561"/>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TextBox 4" id="4"/>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Future Regulations</a:t>
            </a:r>
            <a:endParaRPr lang="en-US" sz="1100"/>
          </a:p>
        </p:txBody>
      </p:sp>
      <p:sp>
        <p:nvSpPr>
          <p:cNvPr name="TextBox 5" id="5"/>
          <p:cNvSpPr txBox="true"/>
          <p:nvPr/>
        </p:nvSpPr>
        <p:spPr>
          <a:xfrm>
            <a:off x="1130322" y="3583810"/>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Emerging Legislative Trends</a:t>
            </a:r>
            <a:endParaRPr lang="en-US" sz="1100"/>
          </a:p>
        </p:txBody>
      </p:sp>
      <p:sp>
        <p:nvSpPr>
          <p:cNvPr name="TextBox 6" id="6"/>
          <p:cNvSpPr txBox="true"/>
          <p:nvPr/>
        </p:nvSpPr>
        <p:spPr>
          <a:xfrm>
            <a:off x="1139806" y="4077838"/>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Emerging legislative trends focus on enhancing consumer protection and imposing stricter penalties on organizations that fail to prevent fraud. Staying abreast of these trends is crucial for compliance.</a:t>
            </a:r>
            <a:endParaRPr lang="en-US" sz="1100"/>
          </a:p>
        </p:txBody>
      </p:sp>
      <p:sp>
        <p:nvSpPr>
          <p:cNvPr name="TextBox 7" id="7"/>
          <p:cNvSpPr txBox="true"/>
          <p:nvPr/>
        </p:nvSpPr>
        <p:spPr>
          <a:xfrm>
            <a:off x="7618697" y="1826542"/>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Impact on Technology and Fraud Prevention</a:t>
            </a:r>
            <a:endParaRPr lang="en-US" sz="1100"/>
          </a:p>
        </p:txBody>
      </p:sp>
      <p:sp>
        <p:nvSpPr>
          <p:cNvPr name="TextBox 8" id="8"/>
          <p:cNvSpPr txBox="true"/>
          <p:nvPr/>
        </p:nvSpPr>
        <p:spPr>
          <a:xfrm>
            <a:off x="7628181" y="2320570"/>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Future regulations may impact the technologies used in fraud detection, urging innovations that align with enhanced security protocols. Businesses must adapt to evolving rules to maintain effective prevention strategies.</a:t>
            </a:r>
            <a:endParaRPr lang="en-US" sz="1100"/>
          </a:p>
        </p:txBody>
      </p:sp>
      <p:sp>
        <p:nvSpPr>
          <p:cNvPr name="Freeform 9" id="9"/>
          <p:cNvSpPr/>
          <p:nvPr/>
        </p:nvSpPr>
        <p:spPr>
          <a:xfrm>
            <a:off x="5251565" y="2199826"/>
            <a:ext cx="1545752" cy="1458906"/>
          </a:xfrm>
          <a:custGeom>
            <a:avLst/>
            <a:gdLst/>
            <a:ahLst/>
            <a:cxnLst/>
            <a:rect r="r" b="b" t="t" l="l"/>
            <a:pathLst>
              <a:path w="21529" h="21570" stroke="true" fill="norm" extrusionOk="false">
                <a:moveTo>
                  <a:pt x="10576" y="7"/>
                </a:moveTo>
                <a:cubicBezTo>
                  <a:pt x="10316" y="32"/>
                  <a:pt x="10047" y="121"/>
                  <a:pt x="9827" y="299"/>
                </a:cubicBezTo>
                <a:cubicBezTo>
                  <a:pt x="9719" y="387"/>
                  <a:pt x="9627" y="497"/>
                  <a:pt x="9563" y="615"/>
                </a:cubicBezTo>
                <a:cubicBezTo>
                  <a:pt x="9531" y="673"/>
                  <a:pt x="9506" y="734"/>
                  <a:pt x="9487" y="795"/>
                </a:cubicBezTo>
                <a:cubicBezTo>
                  <a:pt x="9482" y="810"/>
                  <a:pt x="9477" y="824"/>
                  <a:pt x="9474" y="839"/>
                </a:cubicBezTo>
                <a:cubicBezTo>
                  <a:pt x="9471" y="852"/>
                  <a:pt x="9467" y="866"/>
                  <a:pt x="9464" y="879"/>
                </a:cubicBezTo>
                <a:cubicBezTo>
                  <a:pt x="9460" y="897"/>
                  <a:pt x="9454" y="914"/>
                  <a:pt x="9450" y="932"/>
                </a:cubicBezTo>
                <a:cubicBezTo>
                  <a:pt x="9419" y="1060"/>
                  <a:pt x="9384" y="1192"/>
                  <a:pt x="9341" y="1320"/>
                </a:cubicBezTo>
                <a:cubicBezTo>
                  <a:pt x="9257" y="1577"/>
                  <a:pt x="9149" y="1828"/>
                  <a:pt x="9023" y="2072"/>
                </a:cubicBezTo>
                <a:cubicBezTo>
                  <a:pt x="8517" y="3046"/>
                  <a:pt x="7673" y="3879"/>
                  <a:pt x="6628" y="4419"/>
                </a:cubicBezTo>
                <a:cubicBezTo>
                  <a:pt x="5580" y="4964"/>
                  <a:pt x="4369" y="5264"/>
                  <a:pt x="3199" y="5205"/>
                </a:cubicBezTo>
                <a:cubicBezTo>
                  <a:pt x="2907" y="5191"/>
                  <a:pt x="2619" y="5154"/>
                  <a:pt x="2338" y="5094"/>
                </a:cubicBezTo>
                <a:cubicBezTo>
                  <a:pt x="2197" y="5064"/>
                  <a:pt x="2058" y="5029"/>
                  <a:pt x="1922" y="4987"/>
                </a:cubicBezTo>
                <a:cubicBezTo>
                  <a:pt x="1887" y="4977"/>
                  <a:pt x="1853" y="4966"/>
                  <a:pt x="1819" y="4955"/>
                </a:cubicBezTo>
                <a:cubicBezTo>
                  <a:pt x="1781" y="4942"/>
                  <a:pt x="1743" y="4930"/>
                  <a:pt x="1706" y="4917"/>
                </a:cubicBezTo>
                <a:cubicBezTo>
                  <a:pt x="1594" y="4880"/>
                  <a:pt x="1469" y="4853"/>
                  <a:pt x="1338" y="4843"/>
                </a:cubicBezTo>
                <a:cubicBezTo>
                  <a:pt x="1076" y="4822"/>
                  <a:pt x="782" y="4880"/>
                  <a:pt x="543" y="5025"/>
                </a:cubicBezTo>
                <a:cubicBezTo>
                  <a:pt x="304" y="5168"/>
                  <a:pt x="123" y="5390"/>
                  <a:pt x="46" y="5640"/>
                </a:cubicBezTo>
                <a:cubicBezTo>
                  <a:pt x="-34" y="5889"/>
                  <a:pt x="-4" y="6160"/>
                  <a:pt x="100" y="6381"/>
                </a:cubicBezTo>
                <a:cubicBezTo>
                  <a:pt x="204" y="6604"/>
                  <a:pt x="369" y="6779"/>
                  <a:pt x="541" y="6911"/>
                </a:cubicBezTo>
                <a:cubicBezTo>
                  <a:pt x="542" y="6911"/>
                  <a:pt x="543" y="6910"/>
                  <a:pt x="543" y="6910"/>
                </a:cubicBezTo>
                <a:cubicBezTo>
                  <a:pt x="1465" y="7610"/>
                  <a:pt x="2084" y="8536"/>
                  <a:pt x="2343" y="9549"/>
                </a:cubicBezTo>
                <a:cubicBezTo>
                  <a:pt x="2607" y="10562"/>
                  <a:pt x="2501" y="11652"/>
                  <a:pt x="2067" y="12652"/>
                </a:cubicBezTo>
                <a:cubicBezTo>
                  <a:pt x="1852" y="13152"/>
                  <a:pt x="1549" y="13623"/>
                  <a:pt x="1175" y="14045"/>
                </a:cubicBezTo>
                <a:cubicBezTo>
                  <a:pt x="988" y="14257"/>
                  <a:pt x="785" y="14456"/>
                  <a:pt x="565" y="14641"/>
                </a:cubicBezTo>
                <a:cubicBezTo>
                  <a:pt x="537" y="14664"/>
                  <a:pt x="509" y="14687"/>
                  <a:pt x="481" y="14710"/>
                </a:cubicBezTo>
                <a:cubicBezTo>
                  <a:pt x="449" y="14735"/>
                  <a:pt x="416" y="14761"/>
                  <a:pt x="384" y="14787"/>
                </a:cubicBezTo>
                <a:cubicBezTo>
                  <a:pt x="262" y="14888"/>
                  <a:pt x="169" y="15013"/>
                  <a:pt x="114" y="15147"/>
                </a:cubicBezTo>
                <a:cubicBezTo>
                  <a:pt x="5" y="15418"/>
                  <a:pt x="39" y="15673"/>
                  <a:pt x="116" y="15883"/>
                </a:cubicBezTo>
                <a:cubicBezTo>
                  <a:pt x="196" y="16096"/>
                  <a:pt x="324" y="16282"/>
                  <a:pt x="510" y="16443"/>
                </a:cubicBezTo>
                <a:cubicBezTo>
                  <a:pt x="604" y="16522"/>
                  <a:pt x="715" y="16595"/>
                  <a:pt x="847" y="16652"/>
                </a:cubicBezTo>
                <a:cubicBezTo>
                  <a:pt x="978" y="16709"/>
                  <a:pt x="1133" y="16748"/>
                  <a:pt x="1298" y="16754"/>
                </a:cubicBezTo>
                <a:cubicBezTo>
                  <a:pt x="1380" y="16756"/>
                  <a:pt x="1462" y="16750"/>
                  <a:pt x="1543" y="16736"/>
                </a:cubicBezTo>
                <a:cubicBezTo>
                  <a:pt x="1583" y="16729"/>
                  <a:pt x="1623" y="16721"/>
                  <a:pt x="1661" y="16711"/>
                </a:cubicBezTo>
                <a:cubicBezTo>
                  <a:pt x="1683" y="16704"/>
                  <a:pt x="1705" y="16698"/>
                  <a:pt x="1727" y="16692"/>
                </a:cubicBezTo>
                <a:cubicBezTo>
                  <a:pt x="1763" y="16681"/>
                  <a:pt x="1798" y="16671"/>
                  <a:pt x="1834" y="16661"/>
                </a:cubicBezTo>
                <a:cubicBezTo>
                  <a:pt x="1870" y="16651"/>
                  <a:pt x="1907" y="16641"/>
                  <a:pt x="1943" y="16632"/>
                </a:cubicBezTo>
                <a:cubicBezTo>
                  <a:pt x="2089" y="16594"/>
                  <a:pt x="2236" y="16562"/>
                  <a:pt x="2384" y="16534"/>
                </a:cubicBezTo>
                <a:cubicBezTo>
                  <a:pt x="2978" y="16424"/>
                  <a:pt x="3591" y="16393"/>
                  <a:pt x="4194" y="16443"/>
                </a:cubicBezTo>
                <a:cubicBezTo>
                  <a:pt x="5402" y="16540"/>
                  <a:pt x="6568" y="16973"/>
                  <a:pt x="7493" y="17667"/>
                </a:cubicBezTo>
                <a:cubicBezTo>
                  <a:pt x="8420" y="18356"/>
                  <a:pt x="9101" y="19300"/>
                  <a:pt x="9407" y="20333"/>
                </a:cubicBezTo>
                <a:cubicBezTo>
                  <a:pt x="9427" y="20398"/>
                  <a:pt x="9443" y="20464"/>
                  <a:pt x="9460" y="20529"/>
                </a:cubicBezTo>
                <a:cubicBezTo>
                  <a:pt x="9468" y="20562"/>
                  <a:pt x="9475" y="20594"/>
                  <a:pt x="9483" y="20627"/>
                </a:cubicBezTo>
                <a:cubicBezTo>
                  <a:pt x="9488" y="20647"/>
                  <a:pt x="9492" y="20666"/>
                  <a:pt x="9497" y="20685"/>
                </a:cubicBezTo>
                <a:cubicBezTo>
                  <a:pt x="9499" y="20694"/>
                  <a:pt x="9502" y="20704"/>
                  <a:pt x="9505" y="20713"/>
                </a:cubicBezTo>
                <a:cubicBezTo>
                  <a:pt x="9509" y="20728"/>
                  <a:pt x="9514" y="20744"/>
                  <a:pt x="9518" y="20759"/>
                </a:cubicBezTo>
                <a:cubicBezTo>
                  <a:pt x="9554" y="20877"/>
                  <a:pt x="9607" y="20989"/>
                  <a:pt x="9689" y="21099"/>
                </a:cubicBezTo>
                <a:cubicBezTo>
                  <a:pt x="9770" y="21207"/>
                  <a:pt x="9878" y="21306"/>
                  <a:pt x="10002" y="21380"/>
                </a:cubicBezTo>
                <a:cubicBezTo>
                  <a:pt x="10253" y="21532"/>
                  <a:pt x="10546" y="21583"/>
                  <a:pt x="10809" y="21567"/>
                </a:cubicBezTo>
                <a:cubicBezTo>
                  <a:pt x="11074" y="21551"/>
                  <a:pt x="11324" y="21472"/>
                  <a:pt x="11546" y="21331"/>
                </a:cubicBezTo>
                <a:cubicBezTo>
                  <a:pt x="11766" y="21191"/>
                  <a:pt x="11953" y="20968"/>
                  <a:pt x="12022" y="20711"/>
                </a:cubicBezTo>
                <a:cubicBezTo>
                  <a:pt x="12040" y="20639"/>
                  <a:pt x="12058" y="20568"/>
                  <a:pt x="12076" y="20496"/>
                </a:cubicBezTo>
                <a:cubicBezTo>
                  <a:pt x="12094" y="20431"/>
                  <a:pt x="12114" y="20368"/>
                  <a:pt x="12135" y="20303"/>
                </a:cubicBezTo>
                <a:cubicBezTo>
                  <a:pt x="12217" y="20044"/>
                  <a:pt x="12320" y="19791"/>
                  <a:pt x="12444" y="19546"/>
                </a:cubicBezTo>
                <a:cubicBezTo>
                  <a:pt x="12935" y="18564"/>
                  <a:pt x="13762" y="17718"/>
                  <a:pt x="14798" y="17165"/>
                </a:cubicBezTo>
                <a:cubicBezTo>
                  <a:pt x="15832" y="16608"/>
                  <a:pt x="17063" y="16343"/>
                  <a:pt x="18273" y="16412"/>
                </a:cubicBezTo>
                <a:cubicBezTo>
                  <a:pt x="18576" y="16429"/>
                  <a:pt x="18877" y="16465"/>
                  <a:pt x="19173" y="16522"/>
                </a:cubicBezTo>
                <a:cubicBezTo>
                  <a:pt x="19322" y="16550"/>
                  <a:pt x="19469" y="16583"/>
                  <a:pt x="19615" y="16621"/>
                </a:cubicBezTo>
                <a:cubicBezTo>
                  <a:pt x="19687" y="16640"/>
                  <a:pt x="19760" y="16660"/>
                  <a:pt x="19832" y="16681"/>
                </a:cubicBezTo>
                <a:cubicBezTo>
                  <a:pt x="19846" y="16685"/>
                  <a:pt x="19859" y="16689"/>
                  <a:pt x="19873" y="16693"/>
                </a:cubicBezTo>
                <a:cubicBezTo>
                  <a:pt x="19893" y="16698"/>
                  <a:pt x="19913" y="16704"/>
                  <a:pt x="19933" y="16709"/>
                </a:cubicBezTo>
                <a:cubicBezTo>
                  <a:pt x="19975" y="16717"/>
                  <a:pt x="20008" y="16723"/>
                  <a:pt x="20046" y="16728"/>
                </a:cubicBezTo>
                <a:cubicBezTo>
                  <a:pt x="20121" y="16737"/>
                  <a:pt x="20198" y="16740"/>
                  <a:pt x="20274" y="16736"/>
                </a:cubicBezTo>
                <a:cubicBezTo>
                  <a:pt x="20578" y="16722"/>
                  <a:pt x="20847" y="16602"/>
                  <a:pt x="21043" y="16446"/>
                </a:cubicBezTo>
                <a:cubicBezTo>
                  <a:pt x="21241" y="16289"/>
                  <a:pt x="21385" y="16092"/>
                  <a:pt x="21461" y="15863"/>
                </a:cubicBezTo>
                <a:cubicBezTo>
                  <a:pt x="21538" y="15636"/>
                  <a:pt x="21536" y="15362"/>
                  <a:pt x="21413" y="15118"/>
                </a:cubicBezTo>
                <a:cubicBezTo>
                  <a:pt x="21353" y="14997"/>
                  <a:pt x="21267" y="14888"/>
                  <a:pt x="21170" y="14801"/>
                </a:cubicBezTo>
                <a:cubicBezTo>
                  <a:pt x="21157" y="14789"/>
                  <a:pt x="21145" y="14778"/>
                  <a:pt x="21133" y="14768"/>
                </a:cubicBezTo>
                <a:cubicBezTo>
                  <a:pt x="21122" y="14759"/>
                  <a:pt x="21110" y="14751"/>
                  <a:pt x="21100" y="14742"/>
                </a:cubicBezTo>
                <a:cubicBezTo>
                  <a:pt x="21085" y="14730"/>
                  <a:pt x="21070" y="14716"/>
                  <a:pt x="21055" y="14704"/>
                </a:cubicBezTo>
                <a:cubicBezTo>
                  <a:pt x="21028" y="14682"/>
                  <a:pt x="20999" y="14660"/>
                  <a:pt x="20971" y="14637"/>
                </a:cubicBezTo>
                <a:cubicBezTo>
                  <a:pt x="20086" y="13898"/>
                  <a:pt x="19447" y="12932"/>
                  <a:pt x="19183" y="11888"/>
                </a:cubicBezTo>
                <a:cubicBezTo>
                  <a:pt x="18915" y="10846"/>
                  <a:pt x="19029" y="9731"/>
                  <a:pt x="19498" y="8744"/>
                </a:cubicBezTo>
                <a:cubicBezTo>
                  <a:pt x="19731" y="8250"/>
                  <a:pt x="20049" y="7787"/>
                  <a:pt x="20437" y="7375"/>
                </a:cubicBezTo>
                <a:cubicBezTo>
                  <a:pt x="20631" y="7168"/>
                  <a:pt x="20842" y="6975"/>
                  <a:pt x="21069" y="6796"/>
                </a:cubicBezTo>
                <a:cubicBezTo>
                  <a:pt x="21086" y="6782"/>
                  <a:pt x="21104" y="6768"/>
                  <a:pt x="21121" y="6753"/>
                </a:cubicBezTo>
                <a:cubicBezTo>
                  <a:pt x="21140" y="6737"/>
                  <a:pt x="21177" y="6705"/>
                  <a:pt x="21195" y="6686"/>
                </a:cubicBezTo>
                <a:cubicBezTo>
                  <a:pt x="21240" y="6643"/>
                  <a:pt x="21283" y="6596"/>
                  <a:pt x="21321" y="6544"/>
                </a:cubicBezTo>
                <a:cubicBezTo>
                  <a:pt x="21399" y="6442"/>
                  <a:pt x="21460" y="6324"/>
                  <a:pt x="21494" y="6197"/>
                </a:cubicBezTo>
                <a:cubicBezTo>
                  <a:pt x="21566" y="5944"/>
                  <a:pt x="21522" y="5678"/>
                  <a:pt x="21405" y="5461"/>
                </a:cubicBezTo>
                <a:cubicBezTo>
                  <a:pt x="21288" y="5243"/>
                  <a:pt x="21103" y="5063"/>
                  <a:pt x="20865" y="4939"/>
                </a:cubicBezTo>
                <a:cubicBezTo>
                  <a:pt x="20628" y="4815"/>
                  <a:pt x="20329" y="4759"/>
                  <a:pt x="20048" y="4795"/>
                </a:cubicBezTo>
                <a:cubicBezTo>
                  <a:pt x="19978" y="4804"/>
                  <a:pt x="19909" y="4817"/>
                  <a:pt x="19844" y="4835"/>
                </a:cubicBezTo>
                <a:cubicBezTo>
                  <a:pt x="19803" y="4846"/>
                  <a:pt x="19762" y="4858"/>
                  <a:pt x="19722" y="4869"/>
                </a:cubicBezTo>
                <a:cubicBezTo>
                  <a:pt x="19653" y="4888"/>
                  <a:pt x="19578" y="4908"/>
                  <a:pt x="19506" y="4926"/>
                </a:cubicBezTo>
                <a:cubicBezTo>
                  <a:pt x="19359" y="4961"/>
                  <a:pt x="19210" y="4992"/>
                  <a:pt x="19061" y="5018"/>
                </a:cubicBezTo>
                <a:cubicBezTo>
                  <a:pt x="18464" y="5122"/>
                  <a:pt x="17850" y="5149"/>
                  <a:pt x="17247" y="5096"/>
                </a:cubicBezTo>
                <a:cubicBezTo>
                  <a:pt x="16038" y="4993"/>
                  <a:pt x="14879" y="4552"/>
                  <a:pt x="13962" y="3850"/>
                </a:cubicBezTo>
                <a:cubicBezTo>
                  <a:pt x="13042" y="3152"/>
                  <a:pt x="12373" y="2202"/>
                  <a:pt x="12076" y="1166"/>
                </a:cubicBezTo>
                <a:cubicBezTo>
                  <a:pt x="12058" y="1101"/>
                  <a:pt x="12040" y="1035"/>
                  <a:pt x="12024" y="970"/>
                </a:cubicBezTo>
                <a:cubicBezTo>
                  <a:pt x="12015" y="933"/>
                  <a:pt x="12007" y="897"/>
                  <a:pt x="11999" y="860"/>
                </a:cubicBezTo>
                <a:cubicBezTo>
                  <a:pt x="11996" y="851"/>
                  <a:pt x="11993" y="842"/>
                  <a:pt x="11991" y="833"/>
                </a:cubicBezTo>
                <a:cubicBezTo>
                  <a:pt x="11985" y="814"/>
                  <a:pt x="11981" y="795"/>
                  <a:pt x="11975" y="776"/>
                </a:cubicBezTo>
                <a:cubicBezTo>
                  <a:pt x="11964" y="744"/>
                  <a:pt x="11952" y="714"/>
                  <a:pt x="11938" y="683"/>
                </a:cubicBezTo>
                <a:cubicBezTo>
                  <a:pt x="11830" y="436"/>
                  <a:pt x="11599" y="233"/>
                  <a:pt x="11351" y="127"/>
                </a:cubicBezTo>
                <a:cubicBezTo>
                  <a:pt x="11102" y="18"/>
                  <a:pt x="10837" y="-17"/>
                  <a:pt x="10576" y="7"/>
                </a:cubicBezTo>
                <a:close/>
                <a:moveTo>
                  <a:pt x="10690" y="939"/>
                </a:moveTo>
                <a:cubicBezTo>
                  <a:pt x="10756" y="932"/>
                  <a:pt x="10831" y="943"/>
                  <a:pt x="10877" y="965"/>
                </a:cubicBezTo>
                <a:cubicBezTo>
                  <a:pt x="10925" y="987"/>
                  <a:pt x="10938" y="1005"/>
                  <a:pt x="10951" y="1030"/>
                </a:cubicBezTo>
                <a:cubicBezTo>
                  <a:pt x="10952" y="1034"/>
                  <a:pt x="10955" y="1037"/>
                  <a:pt x="10957" y="1040"/>
                </a:cubicBezTo>
                <a:cubicBezTo>
                  <a:pt x="10959" y="1048"/>
                  <a:pt x="10961" y="1055"/>
                  <a:pt x="10962" y="1063"/>
                </a:cubicBezTo>
                <a:cubicBezTo>
                  <a:pt x="10971" y="1097"/>
                  <a:pt x="10978" y="1132"/>
                  <a:pt x="10986" y="1167"/>
                </a:cubicBezTo>
                <a:cubicBezTo>
                  <a:pt x="11004" y="1244"/>
                  <a:pt x="11024" y="1321"/>
                  <a:pt x="11046" y="1397"/>
                </a:cubicBezTo>
                <a:cubicBezTo>
                  <a:pt x="11396" y="2620"/>
                  <a:pt x="12185" y="3739"/>
                  <a:pt x="13268" y="4560"/>
                </a:cubicBezTo>
                <a:cubicBezTo>
                  <a:pt x="13808" y="4971"/>
                  <a:pt x="14419" y="5310"/>
                  <a:pt x="15076" y="5559"/>
                </a:cubicBezTo>
                <a:cubicBezTo>
                  <a:pt x="15732" y="5808"/>
                  <a:pt x="16433" y="5965"/>
                  <a:pt x="17142" y="6027"/>
                </a:cubicBezTo>
                <a:cubicBezTo>
                  <a:pt x="17851" y="6091"/>
                  <a:pt x="18569" y="6058"/>
                  <a:pt x="19267" y="5936"/>
                </a:cubicBezTo>
                <a:cubicBezTo>
                  <a:pt x="19441" y="5906"/>
                  <a:pt x="19615" y="5871"/>
                  <a:pt x="19786" y="5830"/>
                </a:cubicBezTo>
                <a:cubicBezTo>
                  <a:pt x="19872" y="5809"/>
                  <a:pt x="19955" y="5788"/>
                  <a:pt x="20044" y="5763"/>
                </a:cubicBezTo>
                <a:cubicBezTo>
                  <a:pt x="20082" y="5753"/>
                  <a:pt x="20119" y="5741"/>
                  <a:pt x="20157" y="5731"/>
                </a:cubicBezTo>
                <a:cubicBezTo>
                  <a:pt x="20170" y="5727"/>
                  <a:pt x="20182" y="5725"/>
                  <a:pt x="20194" y="5724"/>
                </a:cubicBezTo>
                <a:cubicBezTo>
                  <a:pt x="20240" y="5719"/>
                  <a:pt x="20282" y="5725"/>
                  <a:pt x="20330" y="5749"/>
                </a:cubicBezTo>
                <a:cubicBezTo>
                  <a:pt x="20377" y="5773"/>
                  <a:pt x="20423" y="5816"/>
                  <a:pt x="20447" y="5861"/>
                </a:cubicBezTo>
                <a:cubicBezTo>
                  <a:pt x="20471" y="5907"/>
                  <a:pt x="20472" y="5946"/>
                  <a:pt x="20464" y="5976"/>
                </a:cubicBezTo>
                <a:cubicBezTo>
                  <a:pt x="20460" y="5992"/>
                  <a:pt x="20451" y="6007"/>
                  <a:pt x="20437" y="6026"/>
                </a:cubicBezTo>
                <a:cubicBezTo>
                  <a:pt x="20430" y="6035"/>
                  <a:pt x="20422" y="6045"/>
                  <a:pt x="20412" y="6055"/>
                </a:cubicBezTo>
                <a:cubicBezTo>
                  <a:pt x="20408" y="6058"/>
                  <a:pt x="20404" y="6063"/>
                  <a:pt x="20400" y="6067"/>
                </a:cubicBezTo>
                <a:cubicBezTo>
                  <a:pt x="20387" y="6077"/>
                  <a:pt x="20374" y="6087"/>
                  <a:pt x="20361" y="6098"/>
                </a:cubicBezTo>
                <a:cubicBezTo>
                  <a:pt x="20096" y="6307"/>
                  <a:pt x="19848" y="6534"/>
                  <a:pt x="19620" y="6776"/>
                </a:cubicBezTo>
                <a:cubicBezTo>
                  <a:pt x="19166" y="7259"/>
                  <a:pt x="18792" y="7802"/>
                  <a:pt x="18518" y="8384"/>
                </a:cubicBezTo>
                <a:cubicBezTo>
                  <a:pt x="17967" y="9545"/>
                  <a:pt x="17832" y="10861"/>
                  <a:pt x="18149" y="12092"/>
                </a:cubicBezTo>
                <a:cubicBezTo>
                  <a:pt x="18461" y="13325"/>
                  <a:pt x="19212" y="14457"/>
                  <a:pt x="20242" y="15317"/>
                </a:cubicBezTo>
                <a:cubicBezTo>
                  <a:pt x="20298" y="15362"/>
                  <a:pt x="20351" y="15407"/>
                  <a:pt x="20406" y="15453"/>
                </a:cubicBezTo>
                <a:cubicBezTo>
                  <a:pt x="20424" y="15469"/>
                  <a:pt x="20435" y="15481"/>
                  <a:pt x="20441" y="15494"/>
                </a:cubicBezTo>
                <a:cubicBezTo>
                  <a:pt x="20452" y="15517"/>
                  <a:pt x="20457" y="15552"/>
                  <a:pt x="20441" y="15604"/>
                </a:cubicBezTo>
                <a:cubicBezTo>
                  <a:pt x="20425" y="15654"/>
                  <a:pt x="20383" y="15711"/>
                  <a:pt x="20336" y="15748"/>
                </a:cubicBezTo>
                <a:cubicBezTo>
                  <a:pt x="20287" y="15786"/>
                  <a:pt x="20243" y="15799"/>
                  <a:pt x="20217" y="15799"/>
                </a:cubicBezTo>
                <a:cubicBezTo>
                  <a:pt x="20210" y="15800"/>
                  <a:pt x="20161" y="15791"/>
                  <a:pt x="20161" y="15791"/>
                </a:cubicBezTo>
                <a:cubicBezTo>
                  <a:pt x="20157" y="15790"/>
                  <a:pt x="20001" y="15744"/>
                  <a:pt x="19916" y="15722"/>
                </a:cubicBezTo>
                <a:cubicBezTo>
                  <a:pt x="19745" y="15678"/>
                  <a:pt x="19573" y="15638"/>
                  <a:pt x="19399" y="15605"/>
                </a:cubicBezTo>
                <a:cubicBezTo>
                  <a:pt x="19051" y="15539"/>
                  <a:pt x="18695" y="15496"/>
                  <a:pt x="18339" y="15477"/>
                </a:cubicBezTo>
                <a:cubicBezTo>
                  <a:pt x="16916" y="15396"/>
                  <a:pt x="15467" y="15707"/>
                  <a:pt x="14248" y="16364"/>
                </a:cubicBezTo>
                <a:cubicBezTo>
                  <a:pt x="13023" y="17017"/>
                  <a:pt x="12047" y="18016"/>
                  <a:pt x="11472" y="19165"/>
                </a:cubicBezTo>
                <a:cubicBezTo>
                  <a:pt x="11327" y="19452"/>
                  <a:pt x="11208" y="19748"/>
                  <a:pt x="11112" y="20050"/>
                </a:cubicBezTo>
                <a:cubicBezTo>
                  <a:pt x="11088" y="20126"/>
                  <a:pt x="11065" y="20201"/>
                  <a:pt x="11044" y="20277"/>
                </a:cubicBezTo>
                <a:cubicBezTo>
                  <a:pt x="11024" y="20349"/>
                  <a:pt x="11002" y="20449"/>
                  <a:pt x="10992" y="20490"/>
                </a:cubicBezTo>
                <a:cubicBezTo>
                  <a:pt x="10984" y="20517"/>
                  <a:pt x="10966" y="20544"/>
                  <a:pt x="10920" y="20575"/>
                </a:cubicBezTo>
                <a:cubicBezTo>
                  <a:pt x="10874" y="20606"/>
                  <a:pt x="10803" y="20629"/>
                  <a:pt x="10739" y="20632"/>
                </a:cubicBezTo>
                <a:cubicBezTo>
                  <a:pt x="10674" y="20636"/>
                  <a:pt x="10625" y="20620"/>
                  <a:pt x="10603" y="20606"/>
                </a:cubicBezTo>
                <a:cubicBezTo>
                  <a:pt x="10582" y="20593"/>
                  <a:pt x="10562" y="20572"/>
                  <a:pt x="10545" y="20521"/>
                </a:cubicBezTo>
                <a:cubicBezTo>
                  <a:pt x="10544" y="20518"/>
                  <a:pt x="10537" y="20497"/>
                  <a:pt x="10535" y="20488"/>
                </a:cubicBezTo>
                <a:cubicBezTo>
                  <a:pt x="10531" y="20472"/>
                  <a:pt x="10529" y="20456"/>
                  <a:pt x="10525" y="20440"/>
                </a:cubicBezTo>
                <a:cubicBezTo>
                  <a:pt x="10516" y="20401"/>
                  <a:pt x="10505" y="20363"/>
                  <a:pt x="10496" y="20325"/>
                </a:cubicBezTo>
                <a:cubicBezTo>
                  <a:pt x="10477" y="20248"/>
                  <a:pt x="10457" y="20171"/>
                  <a:pt x="10434" y="20095"/>
                </a:cubicBezTo>
                <a:cubicBezTo>
                  <a:pt x="10072" y="18874"/>
                  <a:pt x="9270" y="17762"/>
                  <a:pt x="8179" y="16951"/>
                </a:cubicBezTo>
                <a:cubicBezTo>
                  <a:pt x="7092" y="16135"/>
                  <a:pt x="5714" y="15623"/>
                  <a:pt x="4293" y="15509"/>
                </a:cubicBezTo>
                <a:cubicBezTo>
                  <a:pt x="3583" y="15451"/>
                  <a:pt x="2864" y="15490"/>
                  <a:pt x="2167" y="15619"/>
                </a:cubicBezTo>
                <a:cubicBezTo>
                  <a:pt x="1992" y="15652"/>
                  <a:pt x="1819" y="15689"/>
                  <a:pt x="1648" y="15732"/>
                </a:cubicBezTo>
                <a:cubicBezTo>
                  <a:pt x="1605" y="15743"/>
                  <a:pt x="1562" y="15755"/>
                  <a:pt x="1519" y="15767"/>
                </a:cubicBezTo>
                <a:cubicBezTo>
                  <a:pt x="1385" y="15804"/>
                  <a:pt x="1252" y="15803"/>
                  <a:pt x="1169" y="15677"/>
                </a:cubicBezTo>
                <a:cubicBezTo>
                  <a:pt x="1064" y="15516"/>
                  <a:pt x="1175" y="15420"/>
                  <a:pt x="1199" y="15401"/>
                </a:cubicBezTo>
                <a:cubicBezTo>
                  <a:pt x="1231" y="15374"/>
                  <a:pt x="1263" y="15347"/>
                  <a:pt x="1296" y="15321"/>
                </a:cubicBezTo>
                <a:cubicBezTo>
                  <a:pt x="1554" y="15104"/>
                  <a:pt x="1794" y="14872"/>
                  <a:pt x="2013" y="14624"/>
                </a:cubicBezTo>
                <a:cubicBezTo>
                  <a:pt x="2451" y="14129"/>
                  <a:pt x="2806" y="13573"/>
                  <a:pt x="3059" y="12985"/>
                </a:cubicBezTo>
                <a:cubicBezTo>
                  <a:pt x="3570" y="11808"/>
                  <a:pt x="3690" y="10516"/>
                  <a:pt x="3374" y="9321"/>
                </a:cubicBezTo>
                <a:cubicBezTo>
                  <a:pt x="3218" y="8723"/>
                  <a:pt x="2957" y="8147"/>
                  <a:pt x="2596" y="7620"/>
                </a:cubicBezTo>
                <a:cubicBezTo>
                  <a:pt x="2237" y="7093"/>
                  <a:pt x="1772" y="6610"/>
                  <a:pt x="1237" y="6202"/>
                </a:cubicBezTo>
                <a:cubicBezTo>
                  <a:pt x="1226" y="6214"/>
                  <a:pt x="1214" y="6225"/>
                  <a:pt x="1202" y="6237"/>
                </a:cubicBezTo>
                <a:lnTo>
                  <a:pt x="1200" y="6237"/>
                </a:lnTo>
                <a:cubicBezTo>
                  <a:pt x="1212" y="6225"/>
                  <a:pt x="1224" y="6213"/>
                  <a:pt x="1235" y="6201"/>
                </a:cubicBezTo>
                <a:cubicBezTo>
                  <a:pt x="1159" y="6143"/>
                  <a:pt x="1110" y="6084"/>
                  <a:pt x="1088" y="6034"/>
                </a:cubicBezTo>
                <a:cubicBezTo>
                  <a:pt x="1066" y="5985"/>
                  <a:pt x="1066" y="5946"/>
                  <a:pt x="1076" y="5912"/>
                </a:cubicBezTo>
                <a:cubicBezTo>
                  <a:pt x="1087" y="5879"/>
                  <a:pt x="1112" y="5849"/>
                  <a:pt x="1144" y="5830"/>
                </a:cubicBezTo>
                <a:cubicBezTo>
                  <a:pt x="1177" y="5812"/>
                  <a:pt x="1215" y="5802"/>
                  <a:pt x="1274" y="5806"/>
                </a:cubicBezTo>
                <a:cubicBezTo>
                  <a:pt x="1304" y="5809"/>
                  <a:pt x="1337" y="5813"/>
                  <a:pt x="1375" y="5827"/>
                </a:cubicBezTo>
                <a:cubicBezTo>
                  <a:pt x="1413" y="5840"/>
                  <a:pt x="1452" y="5854"/>
                  <a:pt x="1490" y="5866"/>
                </a:cubicBezTo>
                <a:cubicBezTo>
                  <a:pt x="1532" y="5880"/>
                  <a:pt x="1573" y="5892"/>
                  <a:pt x="1614" y="5906"/>
                </a:cubicBezTo>
                <a:cubicBezTo>
                  <a:pt x="1783" y="5958"/>
                  <a:pt x="1954" y="6002"/>
                  <a:pt x="2126" y="6039"/>
                </a:cubicBezTo>
                <a:cubicBezTo>
                  <a:pt x="2469" y="6113"/>
                  <a:pt x="2817" y="6157"/>
                  <a:pt x="3166" y="6173"/>
                </a:cubicBezTo>
                <a:cubicBezTo>
                  <a:pt x="4564" y="6236"/>
                  <a:pt x="5943" y="5861"/>
                  <a:pt x="7166" y="5228"/>
                </a:cubicBezTo>
                <a:cubicBezTo>
                  <a:pt x="8399" y="4590"/>
                  <a:pt x="9395" y="3609"/>
                  <a:pt x="9989" y="2465"/>
                </a:cubicBezTo>
                <a:cubicBezTo>
                  <a:pt x="10138" y="2179"/>
                  <a:pt x="10261" y="1883"/>
                  <a:pt x="10360" y="1581"/>
                </a:cubicBezTo>
                <a:cubicBezTo>
                  <a:pt x="10410" y="1429"/>
                  <a:pt x="10452" y="1280"/>
                  <a:pt x="10490" y="1123"/>
                </a:cubicBezTo>
                <a:cubicBezTo>
                  <a:pt x="10494" y="1105"/>
                  <a:pt x="10499" y="1087"/>
                  <a:pt x="10504" y="1069"/>
                </a:cubicBezTo>
                <a:cubicBezTo>
                  <a:pt x="10505" y="1064"/>
                  <a:pt x="10506" y="1059"/>
                  <a:pt x="10508" y="1054"/>
                </a:cubicBezTo>
                <a:cubicBezTo>
                  <a:pt x="10508" y="1051"/>
                  <a:pt x="10509" y="1048"/>
                  <a:pt x="10510" y="1045"/>
                </a:cubicBezTo>
                <a:cubicBezTo>
                  <a:pt x="10513" y="1036"/>
                  <a:pt x="10516" y="1028"/>
                  <a:pt x="10519" y="1021"/>
                </a:cubicBezTo>
                <a:cubicBezTo>
                  <a:pt x="10527" y="1008"/>
                  <a:pt x="10534" y="999"/>
                  <a:pt x="10547" y="989"/>
                </a:cubicBezTo>
                <a:cubicBezTo>
                  <a:pt x="10570" y="968"/>
                  <a:pt x="10623" y="945"/>
                  <a:pt x="10690" y="939"/>
                </a:cubicBezTo>
                <a:close/>
              </a:path>
            </a:pathLst>
          </a:custGeom>
          <a:solidFill>
            <a:srgbClr val="FFFFFF">
              <a:lumMod val="95000"/>
            </a:srgbClr>
          </a:solidFill>
        </p:spPr>
        <p:txBody>
          <a:bodyPr vert="horz" anchor="ctr" wrap="square" tIns="45720" lIns="91440" bIns="45720" rIns="91440">
            <a:normAutofit/>
          </a:bodyPr>
          <a:p>
            <a:pPr algn="ctr" marL="0"/>
          </a:p>
        </p:txBody>
      </p:sp>
      <p:sp>
        <p:nvSpPr>
          <p:cNvPr name="AutoShape 10" id="10"/>
          <p:cNvSpPr/>
          <p:nvPr/>
        </p:nvSpPr>
        <p:spPr>
          <a:xfrm>
            <a:off x="6797317" y="2643561"/>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Tree>
  </p:cSld>
  <p:clrMapOvr>
    <a:masterClrMapping/>
  </p:clrMapOvr>
  <p:transition spd="med">
    <p:newsflash/>
  </p:transition>
  <p:timing>
    <p:tnLst>
      <p:par>
        <p:cTn id="38695" dur="indefinite" repeatCount="1000" spd="100%" accel="0%" decel="0%" restart="never" nodeType="tmRoot">
          <p:childTnLst>
            <p:seq concurrent="true" nextAc="seek">
              <p:cTn id="38696" dur="indefinite" repeatCount="1000" spd="100%" accel="0%" decel="0%" nodeType="mainSeq">
                <p:childTnLst>
                  <p:par>
                    <p:cTn id="38697" repeatCount="1000" spd="100%" accel="0%" decel="0%" fill="hold">
                      <p:stCondLst>
                        <p:cond delay="indefinite"/>
                      </p:stCondLst>
                      <p:childTnLst>
                        <p:par>
                          <p:cTn id="38698" repeatCount="1000" spd="100%" decel="0%" fill="hold">
                            <p:stCondLst>
                              <p:cond delay="0"/>
                            </p:stCondLst>
                            <p:childTnLst>
                              <p:par>
                                <p:cTn id="38699" presetID="14" presetClass="entr" presetSubtype="5" repeatCount="1000" spd="100%" decel="0%" fill="hold" nodeType="afterEffect">
                                  <p:stCondLst>
                                    <p:cond delay="0"/>
                                  </p:stCondLst>
                                  <p:childTnLst>
                                    <p:animEffect filter="randombar(vertical)" transition="in">
                                      <p:cBhvr>
                                        <p:cTn id="38700" dur="1000" repeatCount="1000" spd="100%" accel="0%" decel="0%"/>
                                        <p:tgtEl>
                                          <p:spTgt spid="4"/>
                                        </p:tgtEl>
                                      </p:cBhvr>
                                    </p:animEffect>
                                    <p:set>
                                      <p:cBhvr>
                                        <p:cTn id="38701" dur="1000" repeatCount="1000" spd="100%" accel="0%" decel="0%" fill="hold">
                                          <p:stCondLst>
                                            <p:cond delay="0"/>
                                          </p:stCondLst>
                                        </p:cTn>
                                        <p:tgtEl>
                                          <p:spTgt spid="4"/>
                                        </p:tgtEl>
                                        <p:attrNameLst>
                                          <p:attrName>style.visibility</p:attrName>
                                        </p:attrNameLst>
                                      </p:cBhvr>
                                      <p:to>
                                        <p:strVal val="visible"/>
                                      </p:to>
                                    </p:set>
                                  </p:childTnLst>
                                </p:cTn>
                              </p:par>
                              <p:par>
                                <p:cTn id="38702" presetID="21" presetClass="entr" presetSubtype="8" repeatCount="1000" spd="100%" decel="0%" fill="hold" nodeType="afterEffect">
                                  <p:stCondLst>
                                    <p:cond delay="0"/>
                                  </p:stCondLst>
                                  <p:childTnLst>
                                    <p:animEffect filter="wheel(8)" transition="in">
                                      <p:cBhvr>
                                        <p:cTn id="38703" dur="1000" repeatCount="1000" spd="100%" accel="0%" decel="0%"/>
                                        <p:tgtEl>
                                          <p:spTgt spid="5"/>
                                        </p:tgtEl>
                                      </p:cBhvr>
                                    </p:animEffect>
                                    <p:set>
                                      <p:cBhvr>
                                        <p:cTn id="38704" dur="1000" repeatCount="1000" spd="100%" accel="0%" decel="0%" fill="hold">
                                          <p:stCondLst>
                                            <p:cond delay="0"/>
                                          </p:stCondLst>
                                        </p:cTn>
                                        <p:tgtEl>
                                          <p:spTgt spid="5"/>
                                        </p:tgtEl>
                                        <p:attrNameLst>
                                          <p:attrName>style.visibility</p:attrName>
                                        </p:attrNameLst>
                                      </p:cBhvr>
                                      <p:to>
                                        <p:strVal val="visible"/>
                                      </p:to>
                                    </p:set>
                                  </p:childTnLst>
                                </p:cTn>
                              </p:par>
                              <p:par>
                                <p:cTn id="38705" presetID="21" presetClass="entr" presetSubtype="8" repeatCount="1000" spd="100%" decel="0%" fill="hold" nodeType="afterEffect">
                                  <p:stCondLst>
                                    <p:cond delay="0"/>
                                  </p:stCondLst>
                                  <p:childTnLst>
                                    <p:animEffect filter="wheel(8)" transition="in">
                                      <p:cBhvr>
                                        <p:cTn id="38706" dur="1000" repeatCount="1000" spd="100%" accel="0%" decel="0%"/>
                                        <p:tgtEl>
                                          <p:spTgt spid="6"/>
                                        </p:tgtEl>
                                      </p:cBhvr>
                                    </p:animEffect>
                                    <p:set>
                                      <p:cBhvr>
                                        <p:cTn id="38707" dur="1000" repeatCount="1000" spd="100%" accel="0%" decel="0%" fill="hold">
                                          <p:stCondLst>
                                            <p:cond delay="0"/>
                                          </p:stCondLst>
                                        </p:cTn>
                                        <p:tgtEl>
                                          <p:spTgt spid="6"/>
                                        </p:tgtEl>
                                        <p:attrNameLst>
                                          <p:attrName>style.visibility</p:attrName>
                                        </p:attrNameLst>
                                      </p:cBhvr>
                                      <p:to>
                                        <p:strVal val="visible"/>
                                      </p:to>
                                    </p:set>
                                  </p:childTnLst>
                                </p:cTn>
                              </p:par>
                              <p:par>
                                <p:cTn id="38708" presetID="22" presetClass="entr" presetSubtype="8" repeatCount="1000" spd="100%" decel="0%" fill="hold" nodeType="afterEffect">
                                  <p:stCondLst>
                                    <p:cond delay="0"/>
                                  </p:stCondLst>
                                  <p:childTnLst>
                                    <p:animEffect filter="wipe(left)" transition="in">
                                      <p:cBhvr>
                                        <p:cTn id="38709" dur="500" repeatCount="1000" spd="100%" accel="0%" decel="0%"/>
                                        <p:tgtEl>
                                          <p:spTgt spid="7"/>
                                        </p:tgtEl>
                                      </p:cBhvr>
                                    </p:animEffect>
                                    <p:set>
                                      <p:cBhvr>
                                        <p:cTn id="38710" dur="500" repeatCount="1000" spd="100%" accel="0%" decel="0%" fill="hold">
                                          <p:stCondLst>
                                            <p:cond delay="0"/>
                                          </p:stCondLst>
                                        </p:cTn>
                                        <p:tgtEl>
                                          <p:spTgt spid="7"/>
                                        </p:tgtEl>
                                        <p:attrNameLst>
                                          <p:attrName>style.visibility</p:attrName>
                                        </p:attrNameLst>
                                      </p:cBhvr>
                                      <p:to>
                                        <p:strVal val="visible"/>
                                      </p:to>
                                    </p:set>
                                  </p:childTnLst>
                                </p:cTn>
                              </p:par>
                              <p:par>
                                <p:cTn id="38711" presetID="25" presetClass="entr" presetSubtype="0" repeatCount="1000" spd="100%" decel="0%" fill="hold" nodeType="afterEffect">
                                  <p:stCondLst>
                                    <p:cond delay="0"/>
                                  </p:stCondLst>
                                  <p:childTnLst>
                                    <p:anim calcmode="lin" valueType="num">
                                      <p:cBhvr>
                                        <p:cTn id="38713" dur="1000" repeatCount="1000" spd="100%" accel="0%" decel="50000" fill="hold">
                                          <p:stCondLst>
                                            <p:cond delay="0"/>
                                          </p:stCondLst>
                                        </p:cTn>
                                        <p:tgtEl>
                                          <p:spTgt spid="8"/>
                                        </p:tgtEl>
                                        <p:attrNameLst>
                                          <p:attrName>style.rotation</p:attrName>
                                        </p:attrNameLst>
                                      </p:cBhvr>
                                      <p:tavLst>
                                        <p:tav fmla="" tm="0">
                                          <p:val>
                                            <p:fltVal val="-90.0"/>
                                          </p:val>
                                        </p:tav>
                                        <p:tav fmla="" tm="100000">
                                          <p:val>
                                            <p:fltVal val="0.0"/>
                                          </p:val>
                                        </p:tav>
                                      </p:tavLst>
                                    </p:anim>
                                    <p:anim calcmode="lin" valueType="num">
                                      <p:cBhvr>
                                        <p:cTn id="38714" dur="1000" repeatCount="1000" spd="100%" accel="0%" decel="50000" fill="hold">
                                          <p:stCondLst>
                                            <p:cond delay="0"/>
                                          </p:stCondLst>
                                        </p:cTn>
                                        <p:tgtEl>
                                          <p:spTgt spid="8"/>
                                        </p:tgtEl>
                                        <p:attrNameLst>
                                          <p:attrName>ppt_w</p:attrName>
                                        </p:attrNameLst>
                                      </p:cBhvr>
                                      <p:tavLst>
                                        <p:tav fmla="" tm="0">
                                          <p:val>
                                            <p:strVal val="#ppt_w"/>
                                          </p:val>
                                        </p:tav>
                                        <p:tav fmla="" tm="100000">
                                          <p:val>
                                            <p:strVal val="#ppt_w*.05"/>
                                          </p:val>
                                        </p:tav>
                                      </p:tavLst>
                                    </p:anim>
                                    <p:anim calcmode="lin" valueType="num">
                                      <p:cBhvr>
                                        <p:cTn id="38715" dur="1000" repeatCount="1000" spd="100%" accel="50000" decel="0%" fill="hold">
                                          <p:stCondLst>
                                            <p:cond delay="500"/>
                                          </p:stCondLst>
                                        </p:cTn>
                                        <p:tgtEl>
                                          <p:spTgt spid="8"/>
                                        </p:tgtEl>
                                        <p:attrNameLst>
                                          <p:attrName>ppt_w</p:attrName>
                                        </p:attrNameLst>
                                      </p:cBhvr>
                                      <p:tavLst>
                                        <p:tav fmla="" tm="0">
                                          <p:val>
                                            <p:strVal val="#ppt_w*.05"/>
                                          </p:val>
                                        </p:tav>
                                        <p:tav fmla="" tm="100000">
                                          <p:val>
                                            <p:strVal val="#ppt_w"/>
                                          </p:val>
                                        </p:tav>
                                      </p:tavLst>
                                    </p:anim>
                                    <p:anim calcmode="lin" valueType="num">
                                      <p:cBhvr>
                                        <p:cTn id="38716" dur="1000" repeatCount="1000" spd="100%" accel="0%" decel="0%" fill="hold"/>
                                        <p:tgtEl>
                                          <p:spTgt spid="8"/>
                                        </p:tgtEl>
                                        <p:attrNameLst>
                                          <p:attrName>ppt_h</p:attrName>
                                        </p:attrNameLst>
                                      </p:cBhvr>
                                      <p:tavLst>
                                        <p:tav fmla="" tm="0">
                                          <p:val>
                                            <p:strVal val="#ppt_h"/>
                                          </p:val>
                                        </p:tav>
                                        <p:tav fmla="" tm="100000">
                                          <p:val>
                                            <p:strVal val="#ppt_h"/>
                                          </p:val>
                                        </p:tav>
                                      </p:tavLst>
                                    </p:anim>
                                    <p:anim calcmode="lin" valueType="num">
                                      <p:cBhvr>
                                        <p:cTn id="38717" dur="1000" repeatCount="1000" spd="100%" accel="0%" decel="50000" fill="hold">
                                          <p:stCondLst>
                                            <p:cond delay="0"/>
                                          </p:stCondLst>
                                        </p:cTn>
                                        <p:tgtEl>
                                          <p:spTgt spid="8"/>
                                        </p:tgtEl>
                                        <p:attrNameLst>
                                          <p:attrName>ppt_x</p:attrName>
                                        </p:attrNameLst>
                                      </p:cBhvr>
                                      <p:tavLst>
                                        <p:tav fmla="" tm="0">
                                          <p:val>
                                            <p:strVal val="#ppt_x+.4"/>
                                          </p:val>
                                        </p:tav>
                                        <p:tav fmla="" tm="100000">
                                          <p:val>
                                            <p:strVal val="#ppt_x"/>
                                          </p:val>
                                        </p:tav>
                                      </p:tavLst>
                                    </p:anim>
                                    <p:anim calcmode="lin" valueType="num">
                                      <p:cBhvr>
                                        <p:cTn id="38718" dur="1000" repeatCount="1000" spd="100%" accel="0%" decel="50000" fill="hold">
                                          <p:stCondLst>
                                            <p:cond delay="0"/>
                                          </p:stCondLst>
                                        </p:cTn>
                                        <p:tgtEl>
                                          <p:spTgt spid="8"/>
                                        </p:tgtEl>
                                        <p:attrNameLst>
                                          <p:attrName>ppt_y</p:attrName>
                                        </p:attrNameLst>
                                      </p:cBhvr>
                                      <p:tavLst>
                                        <p:tav fmla="" tm="0">
                                          <p:val>
                                            <p:strVal val="#ppt_y-.2"/>
                                          </p:val>
                                        </p:tav>
                                        <p:tav fmla="" tm="100000">
                                          <p:val>
                                            <p:strVal val="#ppt_y+.1"/>
                                          </p:val>
                                        </p:tav>
                                      </p:tavLst>
                                    </p:anim>
                                    <p:anim calcmode="lin" valueType="num">
                                      <p:cBhvr>
                                        <p:cTn id="38719" dur="1000" repeatCount="1000" spd="100%" accel="50000" decel="0%" fill="hold">
                                          <p:stCondLst>
                                            <p:cond delay="500"/>
                                          </p:stCondLst>
                                        </p:cTn>
                                        <p:tgtEl>
                                          <p:spTgt spid="8"/>
                                        </p:tgtEl>
                                        <p:attrNameLst>
                                          <p:attrName>ppt_y</p:attrName>
                                        </p:attrNameLst>
                                      </p:cBhvr>
                                      <p:tavLst>
                                        <p:tav fmla="" tm="0">
                                          <p:val>
                                            <p:strVal val="#ppt_y+.1"/>
                                          </p:val>
                                        </p:tav>
                                        <p:tav fmla="" tm="100000">
                                          <p:val>
                                            <p:strVal val="#ppt_y"/>
                                          </p:val>
                                        </p:tav>
                                      </p:tavLst>
                                    </p:anim>
                                    <p:animEffect filter="fade" transition="in">
                                      <p:cBhvr>
                                        <p:cTn id="38712" dur="1000" repeatCount="1000" spd="100%" accel="0%" decel="50000">
                                          <p:stCondLst>
                                            <p:cond delay="0"/>
                                          </p:stCondLst>
                                        </p:cTn>
                                        <p:tgtEl>
                                          <p:spTgt spid="8"/>
                                        </p:tgtEl>
                                      </p:cBhvr>
                                    </p:animEffect>
                                    <p:set>
                                      <p:cBhvr>
                                        <p:cTn id="38720" dur="1" repeatCount="1000" spd="100%" accel="0%" decel="0%"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2.jpeg" id="2"/>
          <p:cNvPicPr>
            <a:picLocks noChangeAspect="true"/>
          </p:cNvPicPr>
          <p:nvPr/>
        </p:nvPicPr>
        <p:blipFill>
          <a:blip r:embed="rId2"/>
          <a:srcRect/>
          <a:stretch>
            <a:fillRect/>
          </a:stretch>
        </p:blipFill>
        <p:spPr>
          <a:xfrm>
            <a:off x="-12700" y="0"/>
            <a:ext cx="12192000" cy="6858000"/>
          </a:xfrm>
          <a:prstGeom prst="rect">
            <a:avLst/>
          </a:prstGeom>
        </p:spPr>
      </p:pic>
      <p:pic>
        <p:nvPicPr>
          <p:cNvPr name="image3.png" id="3"/>
          <p:cNvPicPr>
            <a:picLocks noChangeAspect="true"/>
          </p:cNvPicPr>
          <p:nvPr/>
        </p:nvPicPr>
        <p:blipFill>
          <a:blip r:embed="rId3"/>
          <a:srcRect/>
          <a:stretch>
            <a:fillRect/>
          </a:stretch>
        </p:blipFill>
        <p:spPr>
          <a:xfrm rot="17318482">
            <a:off x="9019460" y="-2177145"/>
            <a:ext cx="4844081" cy="5802250"/>
          </a:xfrm>
          <a:prstGeom prst="rect">
            <a:avLst/>
          </a:prstGeom>
        </p:spPr>
      </p:pic>
      <p:pic>
        <p:nvPicPr>
          <p:cNvPr name="image4.png" id="4"/>
          <p:cNvPicPr>
            <a:picLocks noChangeAspect="true"/>
          </p:cNvPicPr>
          <p:nvPr/>
        </p:nvPicPr>
        <p:blipFill>
          <a:blip r:embed="rId4"/>
          <a:srcRect/>
          <a:stretch>
            <a:fillRect/>
          </a:stretch>
        </p:blipFill>
        <p:spPr>
          <a:xfrm rot="8364398">
            <a:off x="-1296545" y="3438083"/>
            <a:ext cx="4388130" cy="5256111"/>
          </a:xfrm>
          <a:prstGeom prst="rect">
            <a:avLst/>
          </a:prstGeom>
        </p:spPr>
      </p:pic>
      <p:sp>
        <p:nvSpPr>
          <p:cNvPr name="TextBox 5" id="5"/>
          <p:cNvSpPr txBox="true"/>
          <p:nvPr/>
        </p:nvSpPr>
        <p:spPr>
          <a:xfrm>
            <a:off x="760371" y="1063758"/>
            <a:ext cx="492443" cy="2548122"/>
          </a:xfrm>
          <a:prstGeom prst="rect">
            <a:avLst/>
          </a:prstGeom>
          <a:noFill/>
        </p:spPr>
        <p:txBody>
          <a:bodyPr anchor="t" rtlCol="false" vert="vert" wrap="square" tIns="45720" lIns="91440" bIns="45720" rIns="91440">
            <a:spAutoFit/>
          </a:bodyPr>
          <a:lstStyle/>
          <a:p>
            <a:pPr algn="dist" marL="0">
              <a:defRPr/>
            </a:pPr>
            <a:r>
              <a:rPr lang="en-US" b="false" i="false" sz="2000" baseline="0" u="none">
                <a:solidFill>
                  <a:srgbClr val="FFFFFF"/>
                </a:solidFill>
                <a:effectLst>
                  <a:outerShdw algn="tl" blurRad="38100" dir="2700000" dist="38100">
                    <a:srgbClr val="000000">
                      <a:alpha val="43137"/>
                    </a:srgbClr>
                  </a:outerShdw>
                </a:effectLst>
                <a:latin typeface="三极准柔宋"/>
                <a:ea typeface="三极准柔宋"/>
              </a:rPr>
              <a:t>CONTNTES</a:t>
            </a:r>
            <a:endParaRPr lang="en-US" sz="1100"/>
          </a:p>
        </p:txBody>
      </p:sp>
      <p:sp>
        <p:nvSpPr>
          <p:cNvPr name="AutoShape 6" id="6"/>
          <p:cNvSpPr/>
          <p:nvPr/>
        </p:nvSpPr>
        <p:spPr>
          <a:xfrm>
            <a:off x="4540218" y="155733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7" id="7"/>
          <p:cNvSpPr/>
          <p:nvPr/>
        </p:nvSpPr>
        <p:spPr>
          <a:xfrm>
            <a:off x="4540218" y="2411144"/>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Introduction to Credit Card Fraud</a:t>
            </a:r>
          </a:p>
        </p:txBody>
      </p:sp>
      <p:sp>
        <p:nvSpPr>
          <p:cNvPr name="AutoShape 8" id="8"/>
          <p:cNvSpPr/>
          <p:nvPr/>
        </p:nvSpPr>
        <p:spPr>
          <a:xfrm>
            <a:off x="6889074" y="155733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9" id="9"/>
          <p:cNvSpPr/>
          <p:nvPr/>
        </p:nvSpPr>
        <p:spPr>
          <a:xfrm>
            <a:off x="6889074" y="2400186"/>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Mechanisms of Credit Card Fraud</a:t>
            </a:r>
          </a:p>
        </p:txBody>
      </p:sp>
      <p:sp>
        <p:nvSpPr>
          <p:cNvPr name="AutoShape 10" id="10"/>
          <p:cNvSpPr/>
          <p:nvPr/>
        </p:nvSpPr>
        <p:spPr>
          <a:xfrm>
            <a:off x="4540218" y="378911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11" id="11"/>
          <p:cNvSpPr/>
          <p:nvPr/>
        </p:nvSpPr>
        <p:spPr>
          <a:xfrm>
            <a:off x="4540218" y="4642924"/>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Case Studies</a:t>
            </a:r>
          </a:p>
        </p:txBody>
      </p:sp>
      <p:sp>
        <p:nvSpPr>
          <p:cNvPr name="AutoShape 12" id="12"/>
          <p:cNvSpPr/>
          <p:nvPr/>
        </p:nvSpPr>
        <p:spPr>
          <a:xfrm>
            <a:off x="6889074" y="378911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13" id="13"/>
          <p:cNvSpPr/>
          <p:nvPr/>
        </p:nvSpPr>
        <p:spPr>
          <a:xfrm>
            <a:off x="6889074" y="4631966"/>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Regulatory and Compliance Issues</a:t>
            </a:r>
          </a:p>
        </p:txBody>
      </p:sp>
      <p:sp>
        <p:nvSpPr>
          <p:cNvPr name="TextBox 14" id="14"/>
          <p:cNvSpPr txBox="true"/>
          <p:nvPr/>
        </p:nvSpPr>
        <p:spPr>
          <a:xfrm>
            <a:off x="1745400" y="1358728"/>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Eye</a:t>
            </a:r>
            <a:endParaRPr lang="en-US" sz="1100"/>
          </a:p>
        </p:txBody>
      </p:sp>
      <p:sp>
        <p:nvSpPr>
          <p:cNvPr name="TextBox 15" id="15"/>
          <p:cNvSpPr txBox="true"/>
          <p:nvPr/>
        </p:nvSpPr>
        <p:spPr>
          <a:xfrm>
            <a:off x="2582464" y="2073758"/>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Record</a:t>
            </a:r>
            <a:endParaRPr lang="en-US" sz="1100"/>
          </a:p>
        </p:txBody>
      </p:sp>
      <p:sp>
        <p:nvSpPr>
          <p:cNvPr name="AutoShape 16" id="16"/>
          <p:cNvSpPr/>
          <p:nvPr/>
        </p:nvSpPr>
        <p:spPr>
          <a:xfrm>
            <a:off x="9314551" y="155733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17" id="17"/>
          <p:cNvSpPr/>
          <p:nvPr/>
        </p:nvSpPr>
        <p:spPr>
          <a:xfrm>
            <a:off x="9314551" y="2400186"/>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Fraud Detection Techniques</a:t>
            </a:r>
          </a:p>
        </p:txBody>
      </p:sp>
      <p:sp>
        <p:nvSpPr>
          <p:cNvPr name="AutoShape 18" id="18"/>
          <p:cNvSpPr/>
          <p:nvPr/>
        </p:nvSpPr>
        <p:spPr>
          <a:xfrm>
            <a:off x="9314551" y="3789118"/>
            <a:ext cx="1809750" cy="1819275"/>
          </a:xfrm>
          <a:prstGeom prst="roundRect">
            <a:avLst>
              <a:gd name="adj" fmla="val 6667"/>
            </a:avLst>
          </a:prstGeom>
          <a:solidFill>
            <a:srgbClr val="FFFFFF"/>
          </a:solidFill>
          <a:ln cap="flat" cmpd="sng">
            <a:prstDash val="solid"/>
          </a:ln>
          <a:effectLst>
            <a:outerShdw algn="tl" blurRad="50800" dir="2700000" dist="38100" rotWithShape="false">
              <a:srgbClr val="000000">
                <a:alpha val="20000"/>
              </a:srgbClr>
            </a:outerShdw>
          </a:effectLst>
        </p:spPr>
        <p:txBody>
          <a:bodyPr vert="horz" rot="0" anchor="ctr" wrap="square" tIns="45720" lIns="91440" bIns="45720" rIns="91440">
            <a:prstTxWarp prst="textNoShape">
              <a:avLst/>
            </a:prstTxWarp>
            <a:normAutofit/>
          </a:bodyPr>
          <a:p>
            <a:pPr algn="ctr" marL="0"/>
          </a:p>
        </p:txBody>
      </p:sp>
      <p:sp>
        <p:nvSpPr>
          <p:cNvPr name="AutoShape 19" id="19"/>
          <p:cNvSpPr/>
          <p:nvPr/>
        </p:nvSpPr>
        <p:spPr>
          <a:xfrm>
            <a:off x="9314551" y="4631966"/>
            <a:ext cx="1809750" cy="657738"/>
          </a:xfrm>
          <a:prstGeom prst="rect">
            <a:avLst/>
          </a:prstGeom>
        </p:spPr>
        <p:txBody>
          <a:bodyPr vert="horz" anchor="ctr" wrap="square" tIns="45720" lIns="91440" bIns="45720" rIns="91440">
            <a:noAutofit/>
          </a:bodyPr>
          <a:p>
            <a:pPr algn="ctr" marL="0">
              <a:lnSpc>
                <a:spcPct val="150000"/>
              </a:lnSpc>
            </a:pPr>
            <a:r>
              <a:rPr lang="zh-CN" b="false" i="false" sz="1200" baseline="0" u="none" altLang="en-US">
                <a:solidFill>
                  <a:srgbClr val="000000"/>
                </a:solidFill>
                <a:latin typeface="三极准柔宋"/>
                <a:ea typeface="三极准柔宋"/>
              </a:rPr>
              <a:t>Future Trends in Fraud Detection</a:t>
            </a:r>
          </a:p>
        </p:txBody>
      </p:sp>
      <p:sp>
        <p:nvSpPr>
          <p:cNvPr name="TextBox 20" id="20"/>
          <p:cNvSpPr txBox="true"/>
          <p:nvPr/>
        </p:nvSpPr>
        <p:spPr>
          <a:xfrm>
            <a:off x="4822827" y="1627058"/>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000000">
                    <a:lumMod val="50000"/>
                    <a:lumOff val="50000"/>
                  </a:srgbClr>
                </a:solidFill>
                <a:effectLst>
                  <a:outerShdw algn="tl" blurRad="38100" dir="2700000" dist="38100">
                    <a:srgbClr val="000000">
                      <a:alpha val="43137"/>
                    </a:srgbClr>
                  </a:outerShdw>
                </a:effectLst>
                <a:latin typeface="MingLiU_HKSCS-ExtB"/>
                <a:ea typeface="MingLiU_HKSCS-ExtB"/>
              </a:rPr>
              <a:t>01</a:t>
            </a:r>
            <a:endParaRPr lang="en-US" sz="1100"/>
          </a:p>
        </p:txBody>
      </p:sp>
      <p:sp>
        <p:nvSpPr>
          <p:cNvPr name="TextBox 21" id="21"/>
          <p:cNvSpPr txBox="true"/>
          <p:nvPr/>
        </p:nvSpPr>
        <p:spPr>
          <a:xfrm>
            <a:off x="7130515" y="1636071"/>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000000">
                    <a:lumMod val="50000"/>
                    <a:lumOff val="50000"/>
                  </a:srgbClr>
                </a:solidFill>
                <a:effectLst>
                  <a:outerShdw algn="tl" blurRad="38100" dir="2700000" dist="38100">
                    <a:srgbClr val="000000">
                      <a:alpha val="43137"/>
                    </a:srgbClr>
                  </a:outerShdw>
                </a:effectLst>
                <a:latin typeface="MingLiU_HKSCS-ExtB"/>
                <a:ea typeface="MingLiU_HKSCS-ExtB"/>
              </a:rPr>
              <a:t>02</a:t>
            </a:r>
            <a:endParaRPr lang="en-US" sz="1100"/>
          </a:p>
        </p:txBody>
      </p:sp>
      <p:sp>
        <p:nvSpPr>
          <p:cNvPr name="TextBox 22" id="22"/>
          <p:cNvSpPr txBox="true"/>
          <p:nvPr/>
        </p:nvSpPr>
        <p:spPr>
          <a:xfrm>
            <a:off x="9599646" y="1631463"/>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000000">
                    <a:lumMod val="50000"/>
                    <a:lumOff val="50000"/>
                  </a:srgbClr>
                </a:solidFill>
                <a:effectLst>
                  <a:outerShdw algn="tl" blurRad="38100" dir="2700000" dist="38100">
                    <a:srgbClr val="000000">
                      <a:alpha val="43137"/>
                    </a:srgbClr>
                  </a:outerShdw>
                </a:effectLst>
                <a:latin typeface="MingLiU_HKSCS-ExtB"/>
                <a:ea typeface="MingLiU_HKSCS-ExtB"/>
              </a:rPr>
              <a:t>03</a:t>
            </a:r>
            <a:endParaRPr lang="en-US" sz="1100"/>
          </a:p>
        </p:txBody>
      </p:sp>
      <p:sp>
        <p:nvSpPr>
          <p:cNvPr name="TextBox 23" id="23"/>
          <p:cNvSpPr txBox="true"/>
          <p:nvPr/>
        </p:nvSpPr>
        <p:spPr>
          <a:xfrm>
            <a:off x="4774023" y="3981603"/>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000000">
                    <a:lumMod val="50000"/>
                    <a:lumOff val="50000"/>
                  </a:srgbClr>
                </a:solidFill>
                <a:effectLst>
                  <a:outerShdw algn="tl" blurRad="38100" dir="2700000" dist="38100">
                    <a:srgbClr val="000000">
                      <a:alpha val="43137"/>
                    </a:srgbClr>
                  </a:outerShdw>
                </a:effectLst>
                <a:latin typeface="MingLiU_HKSCS-ExtB"/>
                <a:ea typeface="MingLiU_HKSCS-ExtB"/>
              </a:rPr>
              <a:t>04</a:t>
            </a:r>
            <a:endParaRPr lang="en-US" sz="1100"/>
          </a:p>
        </p:txBody>
      </p:sp>
      <p:sp>
        <p:nvSpPr>
          <p:cNvPr name="TextBox 24" id="24"/>
          <p:cNvSpPr txBox="true"/>
          <p:nvPr/>
        </p:nvSpPr>
        <p:spPr>
          <a:xfrm>
            <a:off x="9599646" y="3935806"/>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FFFFFF"/>
                </a:solidFill>
                <a:effectLst>
                  <a:outerShdw algn="tl" blurRad="38100" dir="2700000" dist="38100">
                    <a:srgbClr val="000000">
                      <a:alpha val="43137"/>
                    </a:srgbClr>
                  </a:outerShdw>
                </a:effectLst>
                <a:latin typeface="MingLiU_HKSCS-ExtB"/>
                <a:ea typeface="MingLiU_HKSCS-ExtB"/>
              </a:rPr>
              <a:t>06</a:t>
            </a:r>
            <a:endParaRPr lang="en-US" sz="1100"/>
          </a:p>
        </p:txBody>
      </p:sp>
      <p:sp>
        <p:nvSpPr>
          <p:cNvPr name="TextBox 25" id="25"/>
          <p:cNvSpPr txBox="true"/>
          <p:nvPr/>
        </p:nvSpPr>
        <p:spPr>
          <a:xfrm>
            <a:off x="7122301" y="3913969"/>
            <a:ext cx="1221114" cy="707886"/>
          </a:xfrm>
          <a:prstGeom prst="rect">
            <a:avLst/>
          </a:prstGeom>
          <a:noFill/>
        </p:spPr>
        <p:txBody>
          <a:bodyPr anchor="t" rtlCol="false" vert="horz" wrap="square" tIns="45720" lIns="91440" bIns="45720" rIns="91440">
            <a:spAutoFit/>
          </a:bodyPr>
          <a:lstStyle/>
          <a:p>
            <a:pPr algn="ctr" marL="0">
              <a:defRPr/>
            </a:pPr>
            <a:r>
              <a:rPr lang="en-US" b="true" i="false" sz="4000" baseline="0" u="none">
                <a:solidFill>
                  <a:srgbClr val="000000">
                    <a:lumMod val="50000"/>
                    <a:lumOff val="50000"/>
                  </a:srgbClr>
                </a:solidFill>
                <a:effectLst>
                  <a:outerShdw algn="tl" blurRad="38100" dir="2700000" dist="38100">
                    <a:srgbClr val="000000">
                      <a:alpha val="43137"/>
                    </a:srgbClr>
                  </a:outerShdw>
                </a:effectLst>
                <a:latin typeface="MingLiU_HKSCS-ExtB"/>
                <a:ea typeface="MingLiU_HKSCS-ExtB"/>
              </a:rPr>
              <a:t>05</a:t>
            </a:r>
            <a:endParaRPr lang="en-US" sz="1100"/>
          </a:p>
        </p:txBody>
      </p:sp>
    </p:spTree>
  </p:cSld>
  <p:clrMapOvr>
    <a:masterClrMapping/>
  </p:clrMapOvr>
  <p:transition spd="slow">
    <p:comb dir="horz"/>
  </p:transition>
  <p:timing>
    <p:tnLst>
      <p:par>
        <p:cTn id="4367" dur="indefinite" repeatCount="1000" spd="100%" accel="0%" decel="0%" restart="never" nodeType="tmRoot">
          <p:childTnLst>
            <p:seq concurrent="true" nextAc="seek">
              <p:cTn id="4368" dur="indefinite" repeatCount="1000" spd="100%" accel="0%" decel="0%" nodeType="mainSeq">
                <p:childTnLst>
                  <p:par>
                    <p:cTn id="4369" repeatCount="1000" spd="100%" accel="0%" decel="0%" fill="hold">
                      <p:stCondLst>
                        <p:cond delay="indefinite"/>
                      </p:stCondLst>
                      <p:childTnLst>
                        <p:par>
                          <p:cTn id="4370" repeatCount="1000" spd="100%" decel="0%" fill="hold">
                            <p:stCondLst>
                              <p:cond delay="0"/>
                            </p:stCondLst>
                            <p:childTnLst>
                              <p:par>
                                <p:cTn id="4371" presetID="1" presetClass="entr" presetSubtype="0" repeatCount="1000" spd="100%" decel="0%" fill="hold" nodeType="afterEffect">
                                  <p:stCondLst>
                                    <p:cond delay="0"/>
                                  </p:stCondLst>
                                  <p:childTnLst>
                                    <p:set>
                                      <p:cBhvr>
                                        <p:cTn id="4372" dur="1" repeatCount="1000" spd="100%" accel="0%" decel="0%" fill="hold">
                                          <p:stCondLst>
                                            <p:cond delay="0"/>
                                          </p:stCondLst>
                                        </p:cTn>
                                        <p:tgtEl>
                                          <p:spTgt spid="6"/>
                                        </p:tgtEl>
                                        <p:attrNameLst>
                                          <p:attrName>style.visibility</p:attrName>
                                        </p:attrNameLst>
                                      </p:cBhvr>
                                      <p:to>
                                        <p:strVal val="visible"/>
                                      </p:to>
                                    </p:set>
                                  </p:childTnLst>
                                </p:cTn>
                              </p:par>
                              <p:par>
                                <p:cTn id="4373" presetID="1" presetClass="entr" presetSubtype="0" repeatCount="1000" spd="100%" decel="0%" fill="hold" nodeType="afterEffect">
                                  <p:stCondLst>
                                    <p:cond delay="0"/>
                                  </p:stCondLst>
                                  <p:childTnLst>
                                    <p:set>
                                      <p:cBhvr>
                                        <p:cTn id="4374" dur="1" repeatCount="1000" spd="100%" accel="0%" decel="0%" fill="hold">
                                          <p:stCondLst>
                                            <p:cond delay="0"/>
                                          </p:stCondLst>
                                        </p:cTn>
                                        <p:tgtEl>
                                          <p:spTgt spid="20"/>
                                        </p:tgtEl>
                                        <p:attrNameLst>
                                          <p:attrName>style.visibility</p:attrName>
                                        </p:attrNameLst>
                                      </p:cBhvr>
                                      <p:to>
                                        <p:strVal val="visible"/>
                                      </p:to>
                                    </p:set>
                                  </p:childTnLst>
                                </p:cTn>
                              </p:par>
                              <p:par>
                                <p:cTn id="4375" presetID="21" presetClass="entr" presetSubtype="3" repeatCount="1000" spd="100%" decel="0%" fill="hold" nodeType="afterEffect">
                                  <p:stCondLst>
                                    <p:cond delay="0"/>
                                  </p:stCondLst>
                                  <p:childTnLst>
                                    <p:animEffect filter="wheel(3)" transition="in">
                                      <p:cBhvr>
                                        <p:cTn id="4376" dur="1000" repeatCount="1000" spd="100%" accel="0%" decel="0%"/>
                                        <p:tgtEl>
                                          <p:spTgt spid="7"/>
                                        </p:tgtEl>
                                      </p:cBhvr>
                                    </p:animEffect>
                                    <p:set>
                                      <p:cBhvr>
                                        <p:cTn id="4377" dur="1000" repeatCount="1000" spd="100%" accel="0%" decel="0%" fill="hold">
                                          <p:stCondLst>
                                            <p:cond delay="0"/>
                                          </p:stCondLst>
                                        </p:cTn>
                                        <p:tgtEl>
                                          <p:spTgt spid="7"/>
                                        </p:tgtEl>
                                        <p:attrNameLst>
                                          <p:attrName>style.visibility</p:attrName>
                                        </p:attrNameLst>
                                      </p:cBhvr>
                                      <p:to>
                                        <p:strVal val="visible"/>
                                      </p:to>
                                    </p:set>
                                  </p:childTnLst>
                                </p:cTn>
                              </p:par>
                              <p:par>
                                <p:cTn id="4378" presetID="1" presetClass="entr" presetSubtype="0" repeatCount="1000" spd="100%" decel="0%" fill="hold" nodeType="afterEffect">
                                  <p:stCondLst>
                                    <p:cond delay="0"/>
                                  </p:stCondLst>
                                  <p:childTnLst>
                                    <p:set>
                                      <p:cBhvr>
                                        <p:cTn id="4379" dur="1" repeatCount="1000" spd="100%" accel="0%" decel="0%" fill="hold">
                                          <p:stCondLst>
                                            <p:cond delay="0"/>
                                          </p:stCondLst>
                                        </p:cTn>
                                        <p:tgtEl>
                                          <p:spTgt spid="8"/>
                                        </p:tgtEl>
                                        <p:attrNameLst>
                                          <p:attrName>style.visibility</p:attrName>
                                        </p:attrNameLst>
                                      </p:cBhvr>
                                      <p:to>
                                        <p:strVal val="visible"/>
                                      </p:to>
                                    </p:set>
                                  </p:childTnLst>
                                </p:cTn>
                              </p:par>
                              <p:par>
                                <p:cTn id="4380" presetID="1" presetClass="entr" presetSubtype="0" repeatCount="1000" spd="100%" decel="0%" fill="hold" nodeType="afterEffect">
                                  <p:stCondLst>
                                    <p:cond delay="0"/>
                                  </p:stCondLst>
                                  <p:childTnLst>
                                    <p:set>
                                      <p:cBhvr>
                                        <p:cTn id="4381" dur="1" repeatCount="1000" spd="100%" accel="0%" decel="0%" fill="hold">
                                          <p:stCondLst>
                                            <p:cond delay="0"/>
                                          </p:stCondLst>
                                        </p:cTn>
                                        <p:tgtEl>
                                          <p:spTgt spid="21"/>
                                        </p:tgtEl>
                                        <p:attrNameLst>
                                          <p:attrName>style.visibility</p:attrName>
                                        </p:attrNameLst>
                                      </p:cBhvr>
                                      <p:to>
                                        <p:strVal val="visible"/>
                                      </p:to>
                                    </p:set>
                                  </p:childTnLst>
                                </p:cTn>
                              </p:par>
                              <p:par>
                                <p:cTn id="4382" presetID="22" presetClass="entr" presetSubtype="8" repeatCount="1000" spd="100%" decel="0%" fill="hold" nodeType="afterEffect">
                                  <p:stCondLst>
                                    <p:cond delay="0"/>
                                  </p:stCondLst>
                                  <p:childTnLst>
                                    <p:animEffect filter="wipe(left)" transition="in">
                                      <p:cBhvr>
                                        <p:cTn id="4383" dur="500" repeatCount="1000" spd="100%" accel="0%" decel="0%"/>
                                        <p:tgtEl>
                                          <p:spTgt spid="9"/>
                                        </p:tgtEl>
                                      </p:cBhvr>
                                    </p:animEffect>
                                    <p:set>
                                      <p:cBhvr>
                                        <p:cTn id="4384" dur="500" repeatCount="1000" spd="100%" accel="0%" decel="0%" fill="hold">
                                          <p:stCondLst>
                                            <p:cond delay="0"/>
                                          </p:stCondLst>
                                        </p:cTn>
                                        <p:tgtEl>
                                          <p:spTgt spid="9"/>
                                        </p:tgtEl>
                                        <p:attrNameLst>
                                          <p:attrName>style.visibility</p:attrName>
                                        </p:attrNameLst>
                                      </p:cBhvr>
                                      <p:to>
                                        <p:strVal val="visible"/>
                                      </p:to>
                                    </p:set>
                                  </p:childTnLst>
                                </p:cTn>
                              </p:par>
                              <p:par>
                                <p:cTn id="4385" presetID="1" presetClass="entr" presetSubtype="0" repeatCount="1000" spd="100%" decel="0%" fill="hold" nodeType="afterEffect">
                                  <p:stCondLst>
                                    <p:cond delay="0"/>
                                  </p:stCondLst>
                                  <p:childTnLst>
                                    <p:set>
                                      <p:cBhvr>
                                        <p:cTn id="4386" dur="1" repeatCount="1000" spd="100%" accel="0%" decel="0%" fill="hold">
                                          <p:stCondLst>
                                            <p:cond delay="0"/>
                                          </p:stCondLst>
                                        </p:cTn>
                                        <p:tgtEl>
                                          <p:spTgt spid="16"/>
                                        </p:tgtEl>
                                        <p:attrNameLst>
                                          <p:attrName>style.visibility</p:attrName>
                                        </p:attrNameLst>
                                      </p:cBhvr>
                                      <p:to>
                                        <p:strVal val="visible"/>
                                      </p:to>
                                    </p:set>
                                  </p:childTnLst>
                                </p:cTn>
                              </p:par>
                              <p:par>
                                <p:cTn id="4387" presetID="1" presetClass="entr" presetSubtype="0" repeatCount="1000" spd="100%" decel="0%" fill="hold" nodeType="afterEffect">
                                  <p:stCondLst>
                                    <p:cond delay="0"/>
                                  </p:stCondLst>
                                  <p:childTnLst>
                                    <p:set>
                                      <p:cBhvr>
                                        <p:cTn id="4388" dur="1" repeatCount="1000" spd="100%" accel="0%" decel="0%" fill="hold">
                                          <p:stCondLst>
                                            <p:cond delay="0"/>
                                          </p:stCondLst>
                                        </p:cTn>
                                        <p:tgtEl>
                                          <p:spTgt spid="22"/>
                                        </p:tgtEl>
                                        <p:attrNameLst>
                                          <p:attrName>style.visibility</p:attrName>
                                        </p:attrNameLst>
                                      </p:cBhvr>
                                      <p:to>
                                        <p:strVal val="visible"/>
                                      </p:to>
                                    </p:set>
                                  </p:childTnLst>
                                </p:cTn>
                              </p:par>
                              <p:par>
                                <p:cTn id="4389" presetID="25" presetClass="entr" presetSubtype="0" repeatCount="1000" spd="100%" decel="0%" fill="hold" nodeType="afterEffect">
                                  <p:stCondLst>
                                    <p:cond delay="0"/>
                                  </p:stCondLst>
                                  <p:childTnLst>
                                    <p:anim calcmode="lin" valueType="num">
                                      <p:cBhvr>
                                        <p:cTn id="4391" dur="1000" repeatCount="1000" spd="100%" accel="0%" decel="50000" fill="hold">
                                          <p:stCondLst>
                                            <p:cond delay="0"/>
                                          </p:stCondLst>
                                        </p:cTn>
                                        <p:tgtEl>
                                          <p:spTgt spid="17"/>
                                        </p:tgtEl>
                                        <p:attrNameLst>
                                          <p:attrName>style.rotation</p:attrName>
                                        </p:attrNameLst>
                                      </p:cBhvr>
                                      <p:tavLst>
                                        <p:tav fmla="" tm="0">
                                          <p:val>
                                            <p:fltVal val="-90.0"/>
                                          </p:val>
                                        </p:tav>
                                        <p:tav fmla="" tm="100000">
                                          <p:val>
                                            <p:fltVal val="0.0"/>
                                          </p:val>
                                        </p:tav>
                                      </p:tavLst>
                                    </p:anim>
                                    <p:anim calcmode="lin" valueType="num">
                                      <p:cBhvr>
                                        <p:cTn id="4392" dur="1000" repeatCount="1000" spd="100%" accel="0%" decel="50000" fill="hold">
                                          <p:stCondLst>
                                            <p:cond delay="0"/>
                                          </p:stCondLst>
                                        </p:cTn>
                                        <p:tgtEl>
                                          <p:spTgt spid="17"/>
                                        </p:tgtEl>
                                        <p:attrNameLst>
                                          <p:attrName>ppt_w</p:attrName>
                                        </p:attrNameLst>
                                      </p:cBhvr>
                                      <p:tavLst>
                                        <p:tav fmla="" tm="0">
                                          <p:val>
                                            <p:strVal val="#ppt_w"/>
                                          </p:val>
                                        </p:tav>
                                        <p:tav fmla="" tm="100000">
                                          <p:val>
                                            <p:strVal val="#ppt_w*.05"/>
                                          </p:val>
                                        </p:tav>
                                      </p:tavLst>
                                    </p:anim>
                                    <p:anim calcmode="lin" valueType="num">
                                      <p:cBhvr>
                                        <p:cTn id="4393" dur="1000" repeatCount="1000" spd="100%" accel="50000" decel="0%" fill="hold">
                                          <p:stCondLst>
                                            <p:cond delay="500"/>
                                          </p:stCondLst>
                                        </p:cTn>
                                        <p:tgtEl>
                                          <p:spTgt spid="17"/>
                                        </p:tgtEl>
                                        <p:attrNameLst>
                                          <p:attrName>ppt_w</p:attrName>
                                        </p:attrNameLst>
                                      </p:cBhvr>
                                      <p:tavLst>
                                        <p:tav fmla="" tm="0">
                                          <p:val>
                                            <p:strVal val="#ppt_w*.05"/>
                                          </p:val>
                                        </p:tav>
                                        <p:tav fmla="" tm="100000">
                                          <p:val>
                                            <p:strVal val="#ppt_w"/>
                                          </p:val>
                                        </p:tav>
                                      </p:tavLst>
                                    </p:anim>
                                    <p:anim calcmode="lin" valueType="num">
                                      <p:cBhvr>
                                        <p:cTn id="4394" dur="1000" repeatCount="1000" spd="100%" accel="0%" decel="0%" fill="hold"/>
                                        <p:tgtEl>
                                          <p:spTgt spid="17"/>
                                        </p:tgtEl>
                                        <p:attrNameLst>
                                          <p:attrName>ppt_h</p:attrName>
                                        </p:attrNameLst>
                                      </p:cBhvr>
                                      <p:tavLst>
                                        <p:tav fmla="" tm="0">
                                          <p:val>
                                            <p:strVal val="#ppt_h"/>
                                          </p:val>
                                        </p:tav>
                                        <p:tav fmla="" tm="100000">
                                          <p:val>
                                            <p:strVal val="#ppt_h"/>
                                          </p:val>
                                        </p:tav>
                                      </p:tavLst>
                                    </p:anim>
                                    <p:anim calcmode="lin" valueType="num">
                                      <p:cBhvr>
                                        <p:cTn id="4395" dur="1000" repeatCount="1000" spd="100%" accel="0%" decel="50000" fill="hold">
                                          <p:stCondLst>
                                            <p:cond delay="0"/>
                                          </p:stCondLst>
                                        </p:cTn>
                                        <p:tgtEl>
                                          <p:spTgt spid="17"/>
                                        </p:tgtEl>
                                        <p:attrNameLst>
                                          <p:attrName>ppt_x</p:attrName>
                                        </p:attrNameLst>
                                      </p:cBhvr>
                                      <p:tavLst>
                                        <p:tav fmla="" tm="0">
                                          <p:val>
                                            <p:strVal val="#ppt_x+.4"/>
                                          </p:val>
                                        </p:tav>
                                        <p:tav fmla="" tm="100000">
                                          <p:val>
                                            <p:strVal val="#ppt_x"/>
                                          </p:val>
                                        </p:tav>
                                      </p:tavLst>
                                    </p:anim>
                                    <p:anim calcmode="lin" valueType="num">
                                      <p:cBhvr>
                                        <p:cTn id="4396" dur="1000" repeatCount="1000" spd="100%" accel="0%" decel="50000" fill="hold">
                                          <p:stCondLst>
                                            <p:cond delay="0"/>
                                          </p:stCondLst>
                                        </p:cTn>
                                        <p:tgtEl>
                                          <p:spTgt spid="17"/>
                                        </p:tgtEl>
                                        <p:attrNameLst>
                                          <p:attrName>ppt_y</p:attrName>
                                        </p:attrNameLst>
                                      </p:cBhvr>
                                      <p:tavLst>
                                        <p:tav fmla="" tm="0">
                                          <p:val>
                                            <p:strVal val="#ppt_y-.2"/>
                                          </p:val>
                                        </p:tav>
                                        <p:tav fmla="" tm="100000">
                                          <p:val>
                                            <p:strVal val="#ppt_y+.1"/>
                                          </p:val>
                                        </p:tav>
                                      </p:tavLst>
                                    </p:anim>
                                    <p:anim calcmode="lin" valueType="num">
                                      <p:cBhvr>
                                        <p:cTn id="4397" dur="1000" repeatCount="1000" spd="100%" accel="50000" decel="0%" fill="hold">
                                          <p:stCondLst>
                                            <p:cond delay="500"/>
                                          </p:stCondLst>
                                        </p:cTn>
                                        <p:tgtEl>
                                          <p:spTgt spid="17"/>
                                        </p:tgtEl>
                                        <p:attrNameLst>
                                          <p:attrName>ppt_y</p:attrName>
                                        </p:attrNameLst>
                                      </p:cBhvr>
                                      <p:tavLst>
                                        <p:tav fmla="" tm="0">
                                          <p:val>
                                            <p:strVal val="#ppt_y+.1"/>
                                          </p:val>
                                        </p:tav>
                                        <p:tav fmla="" tm="100000">
                                          <p:val>
                                            <p:strVal val="#ppt_y"/>
                                          </p:val>
                                        </p:tav>
                                      </p:tavLst>
                                    </p:anim>
                                    <p:animEffect filter="fade" transition="in">
                                      <p:cBhvr>
                                        <p:cTn id="4390" dur="1000" repeatCount="1000" spd="100%" accel="0%" decel="50000">
                                          <p:stCondLst>
                                            <p:cond delay="0"/>
                                          </p:stCondLst>
                                        </p:cTn>
                                        <p:tgtEl>
                                          <p:spTgt spid="17"/>
                                        </p:tgtEl>
                                      </p:cBhvr>
                                    </p:animEffect>
                                    <p:set>
                                      <p:cBhvr>
                                        <p:cTn id="4398" dur="1" repeatCount="1000" spd="100%" accel="0%" decel="0%" fill="hold">
                                          <p:stCondLst>
                                            <p:cond delay="0"/>
                                          </p:stCondLst>
                                        </p:cTn>
                                        <p:tgtEl>
                                          <p:spTgt spid="17"/>
                                        </p:tgtEl>
                                        <p:attrNameLst>
                                          <p:attrName>style.visibility</p:attrName>
                                        </p:attrNameLst>
                                      </p:cBhvr>
                                      <p:to>
                                        <p:strVal val="visible"/>
                                      </p:to>
                                    </p:set>
                                  </p:childTnLst>
                                </p:cTn>
                              </p:par>
                              <p:par>
                                <p:cTn id="4399" presetID="1" presetClass="entr" presetSubtype="0" repeatCount="1000" spd="100%" decel="0%" fill="hold" nodeType="afterEffect">
                                  <p:stCondLst>
                                    <p:cond delay="0"/>
                                  </p:stCondLst>
                                  <p:childTnLst>
                                    <p:set>
                                      <p:cBhvr>
                                        <p:cTn id="4400" dur="1" repeatCount="1000" spd="100%" accel="0%" decel="0%" fill="hold">
                                          <p:stCondLst>
                                            <p:cond delay="0"/>
                                          </p:stCondLst>
                                        </p:cTn>
                                        <p:tgtEl>
                                          <p:spTgt spid="10"/>
                                        </p:tgtEl>
                                        <p:attrNameLst>
                                          <p:attrName>style.visibility</p:attrName>
                                        </p:attrNameLst>
                                      </p:cBhvr>
                                      <p:to>
                                        <p:strVal val="visible"/>
                                      </p:to>
                                    </p:set>
                                  </p:childTnLst>
                                </p:cTn>
                              </p:par>
                              <p:par>
                                <p:cTn id="4401" presetID="1" presetClass="entr" presetSubtype="0" repeatCount="1000" spd="100%" decel="0%" fill="hold" nodeType="afterEffect">
                                  <p:stCondLst>
                                    <p:cond delay="0"/>
                                  </p:stCondLst>
                                  <p:childTnLst>
                                    <p:set>
                                      <p:cBhvr>
                                        <p:cTn id="4402" dur="1" repeatCount="1000" spd="100%" accel="0%" decel="0%" fill="hold">
                                          <p:stCondLst>
                                            <p:cond delay="0"/>
                                          </p:stCondLst>
                                        </p:cTn>
                                        <p:tgtEl>
                                          <p:spTgt spid="23"/>
                                        </p:tgtEl>
                                        <p:attrNameLst>
                                          <p:attrName>style.visibility</p:attrName>
                                        </p:attrNameLst>
                                      </p:cBhvr>
                                      <p:to>
                                        <p:strVal val="visible"/>
                                      </p:to>
                                    </p:set>
                                  </p:childTnLst>
                                </p:cTn>
                              </p:par>
                              <p:par>
                                <p:cTn id="4403" presetID="14" presetClass="entr" presetSubtype="5" repeatCount="1000" spd="100%" decel="0%" fill="hold" nodeType="afterEffect">
                                  <p:stCondLst>
                                    <p:cond delay="0"/>
                                  </p:stCondLst>
                                  <p:childTnLst>
                                    <p:animEffect filter="randombar(vertical)" transition="in">
                                      <p:cBhvr>
                                        <p:cTn id="4404" dur="1000" repeatCount="1000" spd="100%" accel="0%" decel="0%"/>
                                        <p:tgtEl>
                                          <p:spTgt spid="11"/>
                                        </p:tgtEl>
                                      </p:cBhvr>
                                    </p:animEffect>
                                    <p:set>
                                      <p:cBhvr>
                                        <p:cTn id="4405" dur="1000" repeatCount="1000" spd="100%" accel="0%" decel="0%" fill="hold">
                                          <p:stCondLst>
                                            <p:cond delay="0"/>
                                          </p:stCondLst>
                                        </p:cTn>
                                        <p:tgtEl>
                                          <p:spTgt spid="11"/>
                                        </p:tgtEl>
                                        <p:attrNameLst>
                                          <p:attrName>style.visibility</p:attrName>
                                        </p:attrNameLst>
                                      </p:cBhvr>
                                      <p:to>
                                        <p:strVal val="visible"/>
                                      </p:to>
                                    </p:set>
                                  </p:childTnLst>
                                </p:cTn>
                              </p:par>
                              <p:par>
                                <p:cTn id="4406" presetID="1" presetClass="entr" presetSubtype="0" repeatCount="1000" spd="100%" decel="0%" fill="hold" nodeType="afterEffect">
                                  <p:stCondLst>
                                    <p:cond delay="0"/>
                                  </p:stCondLst>
                                  <p:childTnLst>
                                    <p:set>
                                      <p:cBhvr>
                                        <p:cTn id="4407" dur="1" repeatCount="1000" spd="100%" accel="0%" decel="0%" fill="hold">
                                          <p:stCondLst>
                                            <p:cond delay="0"/>
                                          </p:stCondLst>
                                        </p:cTn>
                                        <p:tgtEl>
                                          <p:spTgt spid="12"/>
                                        </p:tgtEl>
                                        <p:attrNameLst>
                                          <p:attrName>style.visibility</p:attrName>
                                        </p:attrNameLst>
                                      </p:cBhvr>
                                      <p:to>
                                        <p:strVal val="visible"/>
                                      </p:to>
                                    </p:set>
                                  </p:childTnLst>
                                </p:cTn>
                              </p:par>
                              <p:par>
                                <p:cTn id="4408" presetID="1" presetClass="entr" presetSubtype="0" repeatCount="1000" spd="100%" decel="0%" fill="hold" nodeType="afterEffect">
                                  <p:stCondLst>
                                    <p:cond delay="0"/>
                                  </p:stCondLst>
                                  <p:childTnLst>
                                    <p:set>
                                      <p:cBhvr>
                                        <p:cTn id="4409" dur="1" repeatCount="1000" spd="100%" accel="0%" decel="0%" fill="hold">
                                          <p:stCondLst>
                                            <p:cond delay="0"/>
                                          </p:stCondLst>
                                        </p:cTn>
                                        <p:tgtEl>
                                          <p:spTgt spid="25"/>
                                        </p:tgtEl>
                                        <p:attrNameLst>
                                          <p:attrName>style.visibility</p:attrName>
                                        </p:attrNameLst>
                                      </p:cBhvr>
                                      <p:to>
                                        <p:strVal val="visible"/>
                                      </p:to>
                                    </p:set>
                                  </p:childTnLst>
                                </p:cTn>
                              </p:par>
                              <p:par>
                                <p:cTn id="4410" presetID="15" presetClass="entr" presetSubtype="0" repeatCount="1000" spd="100%" decel="0%" fill="hold" nodeType="afterEffect">
                                  <p:stCondLst>
                                    <p:cond delay="0"/>
                                  </p:stCondLst>
                                  <p:childTnLst>
                                    <p:anim calcmode="lin" valueType="num">
                                      <p:cBhvr>
                                        <p:cTn id="4411" dur="1000" repeatCount="1000" spd="100%" accel="0%" decel="0%" fill="hold"/>
                                        <p:tgtEl>
                                          <p:spTgt spid="13"/>
                                        </p:tgtEl>
                                        <p:attrNameLst>
                                          <p:attrName>ppt_w</p:attrName>
                                        </p:attrNameLst>
                                      </p:cBhvr>
                                      <p:tavLst>
                                        <p:tav fmla="" tm="0">
                                          <p:val>
                                            <p:fltVal val="0.0"/>
                                          </p:val>
                                        </p:tav>
                                        <p:tav fmla="" tm="100000">
                                          <p:val>
                                            <p:strVal val="#ppt_w"/>
                                          </p:val>
                                        </p:tav>
                                      </p:tavLst>
                                    </p:anim>
                                    <p:anim calcmode="lin" valueType="num">
                                      <p:cBhvr>
                                        <p:cTn id="4412" dur="1000" repeatCount="1000" spd="100%" accel="0%" decel="0%" fill="hold"/>
                                        <p:tgtEl>
                                          <p:spTgt spid="13"/>
                                        </p:tgtEl>
                                        <p:attrNameLst>
                                          <p:attrName>ppt_h</p:attrName>
                                        </p:attrNameLst>
                                      </p:cBhvr>
                                      <p:tavLst>
                                        <p:tav fmla="" tm="0">
                                          <p:val>
                                            <p:fltVal val="0.0"/>
                                          </p:val>
                                        </p:tav>
                                        <p:tav fmla="" tm="100000">
                                          <p:val>
                                            <p:strVal val="#ppt_h"/>
                                          </p:val>
                                        </p:tav>
                                      </p:tavLst>
                                    </p:anim>
                                    <p:anim calcmode="lin" valueType="num">
                                      <p:cBhvr>
                                        <p:cTn id="4413" dur="1000" repeatCount="1000" spd="100%" accel="0%" decel="0%" fill="hold"/>
                                        <p:tgtEl>
                                          <p:spTgt spid="13"/>
                                        </p:tgtEl>
                                        <p:attrNameLst>
                                          <p:attrName>ppt_x</p:attrName>
                                        </p:attrNameLst>
                                      </p:cBhvr>
                                      <p:tavLst>
                                        <p:tav fmla="#ppt_x+(cos(-2*pi*(1-$))*-#ppt_x-sin(-2*pi*(1-$))*(1-#ppt_y))*(1-$)" tm="0">
                                          <p:val>
                                            <p:fltVal val="0.0"/>
                                          </p:val>
                                        </p:tav>
                                        <p:tav fmla="" tm="100000">
                                          <p:val>
                                            <p:fltVal val="1.0"/>
                                          </p:val>
                                        </p:tav>
                                      </p:tavLst>
                                    </p:anim>
                                    <p:anim calcmode="lin" valueType="num">
                                      <p:cBhvr>
                                        <p:cTn id="4414" dur="1000" repeatCount="1000" spd="100%" accel="0%" decel="0%" fill="hold"/>
                                        <p:tgtEl>
                                          <p:spTgt spid="13"/>
                                        </p:tgtEl>
                                        <p:attrNameLst>
                                          <p:attrName>ppt_y</p:attrName>
                                        </p:attrNameLst>
                                      </p:cBhvr>
                                      <p:tavLst>
                                        <p:tav fmla="#ppt_y+(sin(-2*pi*(1-$))*-#ppt_x+cos(-2*pi*(1-$))*(1-#ppt_y))*(1-$)" tm="0">
                                          <p:val>
                                            <p:fltVal val="0.0"/>
                                          </p:val>
                                        </p:tav>
                                        <p:tav fmla="" tm="100000">
                                          <p:val>
                                            <p:fltVal val="1.0"/>
                                          </p:val>
                                        </p:tav>
                                      </p:tavLst>
                                    </p:anim>
                                    <p:set>
                                      <p:cBhvr>
                                        <p:cTn id="4415" dur="1" repeatCount="1000" spd="100%" accel="0%" decel="0%" fill="hold">
                                          <p:stCondLst>
                                            <p:cond delay="0"/>
                                          </p:stCondLst>
                                        </p:cTn>
                                        <p:tgtEl>
                                          <p:spTgt spid="13"/>
                                        </p:tgtEl>
                                        <p:attrNameLst>
                                          <p:attrName>style.visibility</p:attrName>
                                        </p:attrNameLst>
                                      </p:cBhvr>
                                      <p:to>
                                        <p:strVal val="visible"/>
                                      </p:to>
                                    </p:set>
                                  </p:childTnLst>
                                </p:cTn>
                              </p:par>
                              <p:par>
                                <p:cTn id="4416" presetID="1" presetClass="entr" presetSubtype="0" repeatCount="1000" spd="100%" decel="0%" fill="hold" nodeType="afterEffect">
                                  <p:stCondLst>
                                    <p:cond delay="0"/>
                                  </p:stCondLst>
                                  <p:childTnLst>
                                    <p:set>
                                      <p:cBhvr>
                                        <p:cTn id="4417" dur="1" repeatCount="1000" spd="100%" accel="0%" decel="0%" fill="hold">
                                          <p:stCondLst>
                                            <p:cond delay="0"/>
                                          </p:stCondLst>
                                        </p:cTn>
                                        <p:tgtEl>
                                          <p:spTgt spid="18"/>
                                        </p:tgtEl>
                                        <p:attrNameLst>
                                          <p:attrName>style.visibility</p:attrName>
                                        </p:attrNameLst>
                                      </p:cBhvr>
                                      <p:to>
                                        <p:strVal val="visible"/>
                                      </p:to>
                                    </p:set>
                                  </p:childTnLst>
                                </p:cTn>
                              </p:par>
                              <p:par>
                                <p:cTn id="4418" presetID="1" presetClass="entr" presetSubtype="0" repeatCount="1000" spd="100%" decel="0%" fill="hold" nodeType="afterEffect">
                                  <p:stCondLst>
                                    <p:cond delay="0"/>
                                  </p:stCondLst>
                                  <p:childTnLst>
                                    <p:set>
                                      <p:cBhvr>
                                        <p:cTn id="4419" dur="1" repeatCount="1000" spd="100%" accel="0%" decel="0%" fill="hold">
                                          <p:stCondLst>
                                            <p:cond delay="0"/>
                                          </p:stCondLst>
                                        </p:cTn>
                                        <p:tgtEl>
                                          <p:spTgt spid="24"/>
                                        </p:tgtEl>
                                        <p:attrNameLst>
                                          <p:attrName>style.visibility</p:attrName>
                                        </p:attrNameLst>
                                      </p:cBhvr>
                                      <p:to>
                                        <p:strVal val="visible"/>
                                      </p:to>
                                    </p:set>
                                  </p:childTnLst>
                                </p:cTn>
                              </p:par>
                              <p:par>
                                <p:cTn id="4420" presetID="17" presetClass="entr" presetSubtype="10" repeatCount="1000" spd="100%" decel="0%" fill="hold" nodeType="afterEffect">
                                  <p:stCondLst>
                                    <p:cond delay="0"/>
                                  </p:stCondLst>
                                  <p:childTnLst>
                                    <p:anim calcmode="lin" valueType="num">
                                      <p:cBhvr>
                                        <p:cTn id="4421" dur="500" repeatCount="1000" spd="100%" accel="0%" decel="0%" fill="hold"/>
                                        <p:tgtEl>
                                          <p:spTgt spid="19"/>
                                        </p:tgtEl>
                                        <p:attrNameLst>
                                          <p:attrName>ppt_w</p:attrName>
                                        </p:attrNameLst>
                                      </p:cBhvr>
                                      <p:tavLst>
                                        <p:tav fmla="" tm="0">
                                          <p:val>
                                            <p:fltVal val="0.0"/>
                                          </p:val>
                                        </p:tav>
                                        <p:tav fmla="" tm="100000">
                                          <p:val>
                                            <p:strVal val="#ppt_w"/>
                                          </p:val>
                                        </p:tav>
                                      </p:tavLst>
                                    </p:anim>
                                    <p:anim calcmode="lin" valueType="num">
                                      <p:cBhvr>
                                        <p:cTn id="4422" dur="500" repeatCount="1000" spd="100%" accel="0%" decel="0%" fill="hold"/>
                                        <p:tgtEl>
                                          <p:spTgt spid="19"/>
                                        </p:tgtEl>
                                        <p:attrNameLst>
                                          <p:attrName>ppt_h</p:attrName>
                                        </p:attrNameLst>
                                      </p:cBhvr>
                                      <p:tavLst>
                                        <p:tav fmla="" tm="0">
                                          <p:val>
                                            <p:strVal val="#ppt_h"/>
                                          </p:val>
                                        </p:tav>
                                        <p:tav fmla="" tm="100000">
                                          <p:val>
                                            <p:strVal val="#ppt_h"/>
                                          </p:val>
                                        </p:tav>
                                      </p:tavLst>
                                    </p:anim>
                                    <p:set>
                                      <p:cBhvr>
                                        <p:cTn id="4423" dur="500" repeatCount="1000" spd="100%" accel="0%" decel="0%"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06.</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Future Trends in Fraud Detection</a:t>
            </a:r>
            <a:endParaRPr lang="en-US" sz="1100"/>
          </a:p>
        </p:txBody>
      </p:sp>
    </p:spTree>
  </p:cSld>
  <p:clrMapOvr>
    <a:masterClrMapping/>
  </p:clrMapOvr>
  <p:transition spd="fast">
    <p:cut/>
  </p:transition>
  <p:timing>
    <p:tnLst>
      <p:par>
        <p:cTn id="40140" dur="indefinite" repeatCount="1000" spd="100%" accel="0%" decel="0%" restart="never" nodeType="tmRoot">
          <p:childTnLst>
            <p:seq concurrent="true" nextAc="seek">
              <p:cTn id="40141" dur="indefinite" repeatCount="1000" spd="100%" accel="0%" decel="0%" nodeType="mainSeq">
                <p:childTnLst>
                  <p:par>
                    <p:cTn id="40142" repeatCount="1000" spd="100%" accel="0%" decel="0%" fill="hold">
                      <p:stCondLst>
                        <p:cond delay="indefinite"/>
                      </p:stCondLst>
                      <p:childTnLst>
                        <p:par>
                          <p:cTn id="40143" repeatCount="1000" spd="100%" decel="0%" fill="hold">
                            <p:stCondLst>
                              <p:cond delay="0"/>
                            </p:stCondLst>
                            <p:childTnLst>
                              <p:par>
                                <p:cTn id="40144" presetID="53" presetClass="entr" presetSubtype="16" repeatCount="1000" spd="100%" decel="0%" fill="hold" nodeType="afterEffect">
                                  <p:stCondLst>
                                    <p:cond delay="0"/>
                                  </p:stCondLst>
                                  <p:childTnLst>
                                    <p:anim calcmode="lin" valueType="num">
                                      <p:cBhvr>
                                        <p:cTn id="40146" dur="1000" repeatCount="1000" spd="100%" accel="0%" decel="0%" fill="hold"/>
                                        <p:tgtEl>
                                          <p:spTgt spid="5"/>
                                        </p:tgtEl>
                                        <p:attrNameLst>
                                          <p:attrName>ppt_w</p:attrName>
                                        </p:attrNameLst>
                                      </p:cBhvr>
                                      <p:tavLst>
                                        <p:tav fmla="" tm="0">
                                          <p:val>
                                            <p:fltVal val="0.0"/>
                                          </p:val>
                                        </p:tav>
                                        <p:tav fmla="" tm="100000">
                                          <p:val>
                                            <p:strVal val="#ppt_w"/>
                                          </p:val>
                                        </p:tav>
                                      </p:tavLst>
                                    </p:anim>
                                    <p:anim calcmode="lin" valueType="num">
                                      <p:cBhvr>
                                        <p:cTn id="40147" dur="1000" repeatCount="1000" spd="100%" accel="0%" decel="0%" fill="hold"/>
                                        <p:tgtEl>
                                          <p:spTgt spid="5"/>
                                        </p:tgtEl>
                                        <p:attrNameLst>
                                          <p:attrName>ppt_h</p:attrName>
                                        </p:attrNameLst>
                                      </p:cBhvr>
                                      <p:tavLst>
                                        <p:tav fmla="" tm="0">
                                          <p:val>
                                            <p:fltVal val="0.0"/>
                                          </p:val>
                                        </p:tav>
                                        <p:tav fmla="" tm="100000">
                                          <p:val>
                                            <p:strVal val="#ppt_h"/>
                                          </p:val>
                                        </p:tav>
                                      </p:tavLst>
                                    </p:anim>
                                    <p:animEffect filter="fade" transition="in">
                                      <p:cBhvr>
                                        <p:cTn id="40145" dur="1000" repeatCount="1000" spd="100%" accel="0%" decel="0%"/>
                                        <p:tgtEl>
                                          <p:spTgt spid="5"/>
                                        </p:tgtEl>
                                      </p:cBhvr>
                                    </p:animEffect>
                                    <p:set>
                                      <p:cBhvr>
                                        <p:cTn id="40148" dur="1000" repeatCount="1000" spd="100%" accel="0%" decel="0%" fill="hold">
                                          <p:stCondLst>
                                            <p:cond delay="0"/>
                                          </p:stCondLst>
                                        </p:cTn>
                                        <p:tgtEl>
                                          <p:spTgt spid="5"/>
                                        </p:tgtEl>
                                        <p:attrNameLst>
                                          <p:attrName>style.visibility</p:attrName>
                                        </p:attrNameLst>
                                      </p:cBhvr>
                                      <p:to>
                                        <p:strVal val="visible"/>
                                      </p:to>
                                    </p:set>
                                  </p:childTnLst>
                                </p:cTn>
                              </p:par>
                              <p:par>
                                <p:cTn id="40149" presetID="21" presetClass="entr" presetSubtype="8" repeatCount="1000" spd="100%" decel="0%" fill="hold" nodeType="afterEffect">
                                  <p:stCondLst>
                                    <p:cond delay="0"/>
                                  </p:stCondLst>
                                  <p:childTnLst>
                                    <p:animEffect filter="wheel(8)" transition="in">
                                      <p:cBhvr>
                                        <p:cTn id="40150" dur="1000" repeatCount="1000" spd="100%" accel="0%" decel="0%"/>
                                        <p:tgtEl>
                                          <p:spTgt spid="10"/>
                                        </p:tgtEl>
                                      </p:cBhvr>
                                    </p:animEffect>
                                    <p:set>
                                      <p:cBhvr>
                                        <p:cTn id="40151" dur="10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9.png" id="2"/>
          <p:cNvPicPr>
            <a:picLocks noChangeAspect="true"/>
          </p:cNvPicPr>
          <p:nvPr/>
        </p:nvPicPr>
        <p:blipFill>
          <a:blip r:embed="rId2"/>
          <a:srcRect/>
          <a:stretch>
            <a:fillRect/>
          </a:stretch>
        </p:blipFill>
        <p:spPr>
          <a:xfrm rot="15568558">
            <a:off x="-45720" y="2531"/>
            <a:ext cx="1219200" cy="1460360"/>
          </a:xfrm>
          <a:prstGeom prst="rect">
            <a:avLst/>
          </a:prstGeom>
        </p:spPr>
      </p:pic>
      <p:grpSp>
        <p:nvGrpSpPr>
          <p:cNvPr name="Group 3" id="3"/>
          <p:cNvGrpSpPr/>
          <p:nvPr/>
        </p:nvGrpSpPr>
        <p:grpSpPr>
          <a:xfrm>
            <a:off x="2627453" y="2057400"/>
            <a:ext cx="9716947" cy="4933709"/>
            <a:chOff x="2627453" y="2057400"/>
            <a:chExt cx="9716947" cy="4933709"/>
          </a:xfrm>
        </p:grpSpPr>
        <p:cxnSp>
          <p:nvCxnSpPr>
            <p:cNvPr name="Connector 4" id="4"/>
            <p:cNvCxnSpPr/>
            <p:nvPr/>
          </p:nvCxnSpPr>
          <p:spPr>
            <a:xfrm flipH="true">
              <a:off x="5438903" y="3875527"/>
              <a:ext cx="2344951" cy="1943336"/>
            </a:xfrm>
            <a:prstGeom prst="line">
              <a:avLst/>
            </a:prstGeom>
            <a:ln w="15875" cap="flat" cmpd="sng">
              <a:solidFill>
                <a:srgbClr val="FFFFFF"/>
              </a:solidFill>
              <a:prstDash val="sysDash"/>
            </a:ln>
          </p:spPr>
        </p:cxnSp>
        <p:cxnSp>
          <p:nvCxnSpPr>
            <p:cNvPr name="Connector 5" id="5"/>
            <p:cNvCxnSpPr/>
            <p:nvPr/>
          </p:nvCxnSpPr>
          <p:spPr>
            <a:xfrm flipH="true">
              <a:off x="2627453" y="5923079"/>
              <a:ext cx="2559849" cy="1068030"/>
            </a:xfrm>
            <a:prstGeom prst="line">
              <a:avLst/>
            </a:prstGeom>
            <a:ln w="15875" cap="flat" cmpd="sng">
              <a:solidFill>
                <a:srgbClr val="FFFFFF"/>
              </a:solidFill>
              <a:prstDash val="sysDash"/>
            </a:ln>
          </p:spPr>
        </p:cxnSp>
        <p:cxnSp>
          <p:nvCxnSpPr>
            <p:cNvPr name="Connector 6" id="6"/>
            <p:cNvCxnSpPr/>
            <p:nvPr/>
          </p:nvCxnSpPr>
          <p:spPr>
            <a:xfrm flipV="true">
              <a:off x="8028777" y="2057400"/>
              <a:ext cx="4315623" cy="1654112"/>
            </a:xfrm>
            <a:prstGeom prst="line">
              <a:avLst/>
            </a:prstGeom>
            <a:ln w="15875" cap="flat" cmpd="sng">
              <a:solidFill>
                <a:srgbClr val="FFFFFF"/>
              </a:solidFill>
              <a:prstDash val="sysDash"/>
            </a:ln>
          </p:spPr>
        </p:cxnSp>
      </p:grpSp>
      <p:sp>
        <p:nvSpPr>
          <p:cNvPr name="AutoShape 7" id="7"/>
          <p:cNvSpPr/>
          <p:nvPr/>
        </p:nvSpPr>
        <p:spPr>
          <a:xfrm>
            <a:off x="5014080" y="5593579"/>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AutoShape 8" id="8"/>
          <p:cNvSpPr/>
          <p:nvPr/>
        </p:nvSpPr>
        <p:spPr>
          <a:xfrm>
            <a:off x="7611119" y="3482446"/>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anchor="ctr" wrap="square" tIns="45720" lIns="91440" bIns="45720" rIns="91440">
            <a:normAutofit/>
          </a:bodyPr>
          <a:p>
            <a:pPr algn="ctr" marL="0"/>
          </a:p>
        </p:txBody>
      </p:sp>
      <p:sp>
        <p:nvSpPr>
          <p:cNvPr name="TextBox 9" id="9"/>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Technological Innovations</a:t>
            </a:r>
            <a:endParaRPr lang="en-US" sz="1100"/>
          </a:p>
        </p:txBody>
      </p:sp>
      <p:sp>
        <p:nvSpPr>
          <p:cNvPr name="TextBox 10" id="10"/>
          <p:cNvSpPr txBox="true"/>
          <p:nvPr/>
        </p:nvSpPr>
        <p:spPr>
          <a:xfrm>
            <a:off x="1903697" y="3597153"/>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AI and Big Data Analytics</a:t>
            </a:r>
            <a:endParaRPr lang="en-US" sz="1100"/>
          </a:p>
        </p:txBody>
      </p:sp>
      <p:sp>
        <p:nvSpPr>
          <p:cNvPr name="TextBox 11" id="11"/>
          <p:cNvSpPr txBox="true"/>
          <p:nvPr/>
        </p:nvSpPr>
        <p:spPr>
          <a:xfrm>
            <a:off x="1913181" y="4040381"/>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The integration of AI and big data analytics is revolutionizing fraud detection by enabling organizations to analyze vast amounts of transaction data for identifying fraudulent patterns much faster.</a:t>
            </a:r>
            <a:endParaRPr lang="en-US" sz="1100"/>
          </a:p>
        </p:txBody>
      </p:sp>
      <p:sp>
        <p:nvSpPr>
          <p:cNvPr name="TextBox 12" id="12"/>
          <p:cNvSpPr txBox="true"/>
          <p:nvPr/>
        </p:nvSpPr>
        <p:spPr>
          <a:xfrm>
            <a:off x="6401556" y="1312487"/>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Real-time Fraud Detection</a:t>
            </a:r>
            <a:endParaRPr lang="en-US" sz="1100"/>
          </a:p>
        </p:txBody>
      </p:sp>
      <p:sp>
        <p:nvSpPr>
          <p:cNvPr name="TextBox 13" id="13"/>
          <p:cNvSpPr txBox="true"/>
          <p:nvPr/>
        </p:nvSpPr>
        <p:spPr>
          <a:xfrm>
            <a:off x="6411040" y="1755715"/>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Advancements in real-time fraud detection technologies allow financial institutions to respond to suspicious transactions instantaneously, significantly reducing the window for potential losses.</a:t>
            </a:r>
            <a:endParaRPr lang="en-US" sz="1100"/>
          </a:p>
        </p:txBody>
      </p:sp>
    </p:spTree>
  </p:cSld>
  <p:clrMapOvr>
    <a:masterClrMapping/>
  </p:clrMapOvr>
  <p:transition spd="slow">
    <p:push dir="u"/>
  </p:transition>
  <p:timing>
    <p:tnLst>
      <p:par>
        <p:cTn id="42137" dur="indefinite" repeatCount="1000" spd="100%" accel="0%" decel="0%" restart="never" nodeType="tmRoot">
          <p:childTnLst>
            <p:seq concurrent="true" nextAc="seek">
              <p:cTn id="42138" dur="indefinite" repeatCount="1000" spd="100%" accel="0%" decel="0%" nodeType="mainSeq">
                <p:childTnLst>
                  <p:par>
                    <p:cTn id="42139" repeatCount="1000" spd="100%" accel="0%" decel="0%" fill="hold">
                      <p:stCondLst>
                        <p:cond delay="indefinite"/>
                      </p:stCondLst>
                      <p:childTnLst>
                        <p:par>
                          <p:cTn id="42140" repeatCount="1000" spd="100%" decel="0%" fill="hold">
                            <p:stCondLst>
                              <p:cond delay="0"/>
                            </p:stCondLst>
                            <p:childTnLst>
                              <p:par>
                                <p:cTn id="42141" presetID="16" presetClass="entr" presetSubtype="26" repeatCount="1000" spd="100%" decel="0%" fill="hold" nodeType="afterEffect">
                                  <p:stCondLst>
                                    <p:cond delay="0"/>
                                  </p:stCondLst>
                                  <p:childTnLst>
                                    <p:animEffect filter="barn(inHorizontal)" transition="in">
                                      <p:cBhvr>
                                        <p:cTn id="42142" dur="500" repeatCount="1000" spd="100%" accel="0%" decel="0%"/>
                                        <p:tgtEl>
                                          <p:spTgt spid="9"/>
                                        </p:tgtEl>
                                      </p:cBhvr>
                                    </p:animEffect>
                                    <p:set>
                                      <p:cBhvr>
                                        <p:cTn id="42143" dur="500" repeatCount="1000" spd="100%" accel="0%" decel="0%" fill="hold">
                                          <p:stCondLst>
                                            <p:cond delay="0"/>
                                          </p:stCondLst>
                                        </p:cTn>
                                        <p:tgtEl>
                                          <p:spTgt spid="9"/>
                                        </p:tgtEl>
                                        <p:attrNameLst>
                                          <p:attrName>style.visibility</p:attrName>
                                        </p:attrNameLst>
                                      </p:cBhvr>
                                      <p:to>
                                        <p:strVal val="visible"/>
                                      </p:to>
                                    </p:set>
                                  </p:childTnLst>
                                </p:cTn>
                              </p:par>
                              <p:par>
                                <p:cTn id="42144" presetID="16" presetClass="entr" presetSubtype="26" repeatCount="1000" spd="100%" decel="0%" fill="hold" nodeType="afterEffect">
                                  <p:stCondLst>
                                    <p:cond delay="0"/>
                                  </p:stCondLst>
                                  <p:childTnLst>
                                    <p:animEffect filter="barn(inHorizontal)" transition="in">
                                      <p:cBhvr>
                                        <p:cTn id="42145" dur="500" repeatCount="1000" spd="100%" accel="0%" decel="0%"/>
                                        <p:tgtEl>
                                          <p:spTgt spid="10"/>
                                        </p:tgtEl>
                                      </p:cBhvr>
                                    </p:animEffect>
                                    <p:set>
                                      <p:cBhvr>
                                        <p:cTn id="42146" dur="500" repeatCount="1000" spd="100%" accel="0%" decel="0%" fill="hold">
                                          <p:stCondLst>
                                            <p:cond delay="0"/>
                                          </p:stCondLst>
                                        </p:cTn>
                                        <p:tgtEl>
                                          <p:spTgt spid="10"/>
                                        </p:tgtEl>
                                        <p:attrNameLst>
                                          <p:attrName>style.visibility</p:attrName>
                                        </p:attrNameLst>
                                      </p:cBhvr>
                                      <p:to>
                                        <p:strVal val="visible"/>
                                      </p:to>
                                    </p:set>
                                  </p:childTnLst>
                                </p:cTn>
                              </p:par>
                              <p:par>
                                <p:cTn id="42147" presetID="2" presetClass="entr" presetSubtype="3" repeatCount="1000" spd="100%" decel="0%" fill="hold" nodeType="afterEffect">
                                  <p:stCondLst>
                                    <p:cond delay="0"/>
                                  </p:stCondLst>
                                  <p:childTnLst>
                                    <p:anim calcmode="lin" valueType="num">
                                      <p:cBhvr additive="base">
                                        <p:cTn id="42148" dur="1000" repeatCount="1000" spd="100%" accel="0%" decel="0%" fill="hold"/>
                                        <p:tgtEl>
                                          <p:spTgt spid="11"/>
                                        </p:tgtEl>
                                        <p:attrNameLst>
                                          <p:attrName>ppt_x</p:attrName>
                                        </p:attrNameLst>
                                      </p:cBhvr>
                                      <p:tavLst>
                                        <p:tav fmla="" tm="0">
                                          <p:val>
                                            <p:strVal val="1+#ppt_w/2"/>
                                          </p:val>
                                        </p:tav>
                                        <p:tav fmla="" tm="100000">
                                          <p:val>
                                            <p:strVal val="#ppt_x"/>
                                          </p:val>
                                        </p:tav>
                                      </p:tavLst>
                                    </p:anim>
                                    <p:anim calcmode="lin" valueType="num">
                                      <p:cBhvr additive="base">
                                        <p:cTn id="42149" dur="1000" repeatCount="1000" spd="100%" accel="0%" decel="0%" fill="hold"/>
                                        <p:tgtEl>
                                          <p:spTgt spid="11"/>
                                        </p:tgtEl>
                                        <p:attrNameLst>
                                          <p:attrName>ppt_y</p:attrName>
                                        </p:attrNameLst>
                                      </p:cBhvr>
                                      <p:tavLst>
                                        <p:tav fmla="" tm="0">
                                          <p:val>
                                            <p:strVal val="0-#ppt_h/2"/>
                                          </p:val>
                                        </p:tav>
                                        <p:tav fmla="" tm="100000">
                                          <p:val>
                                            <p:strVal val="#ppt_y"/>
                                          </p:val>
                                        </p:tav>
                                      </p:tavLst>
                                    </p:anim>
                                    <p:set>
                                      <p:cBhvr>
                                        <p:cTn id="42150" dur="1000" repeatCount="1000" spd="100%" accel="0%" decel="0%" fill="hold">
                                          <p:stCondLst>
                                            <p:cond delay="0"/>
                                          </p:stCondLst>
                                        </p:cTn>
                                        <p:tgtEl>
                                          <p:spTgt spid="11"/>
                                        </p:tgtEl>
                                        <p:attrNameLst>
                                          <p:attrName>style.visibility</p:attrName>
                                        </p:attrNameLst>
                                      </p:cBhvr>
                                      <p:to>
                                        <p:strVal val="visible"/>
                                      </p:to>
                                    </p:set>
                                  </p:childTnLst>
                                </p:cTn>
                              </p:par>
                              <p:par>
                                <p:cTn id="42151" presetID="23" presetClass="entr" presetSubtype="272" repeatCount="1000" spd="100%" decel="0%" fill="hold" nodeType="afterEffect">
                                  <p:stCondLst>
                                    <p:cond delay="0"/>
                                  </p:stCondLst>
                                  <p:childTnLst>
                                    <p:anim calcmode="lin" valueType="num">
                                      <p:cBhvr>
                                        <p:cTn id="42152" dur="500" repeatCount="1000" spd="100%" accel="0%" decel="0%" fill="hold"/>
                                        <p:tgtEl>
                                          <p:spTgt spid="12"/>
                                        </p:tgtEl>
                                        <p:attrNameLst>
                                          <p:attrName>ppt_w</p:attrName>
                                        </p:attrNameLst>
                                      </p:cBhvr>
                                      <p:tavLst>
                                        <p:tav fmla="" tm="0">
                                          <p:val>
                                            <p:strVal val="2/3*#ppt_w"/>
                                          </p:val>
                                        </p:tav>
                                        <p:tav fmla="" tm="100000">
                                          <p:val>
                                            <p:strVal val="#ppt_w"/>
                                          </p:val>
                                        </p:tav>
                                      </p:tavLst>
                                    </p:anim>
                                    <p:anim calcmode="lin" valueType="num">
                                      <p:cBhvr>
                                        <p:cTn id="42153" dur="500" repeatCount="1000" spd="100%" accel="0%" decel="0%" fill="hold"/>
                                        <p:tgtEl>
                                          <p:spTgt spid="12"/>
                                        </p:tgtEl>
                                        <p:attrNameLst>
                                          <p:attrName>ppt_h</p:attrName>
                                        </p:attrNameLst>
                                      </p:cBhvr>
                                      <p:tavLst>
                                        <p:tav fmla="" tm="0">
                                          <p:val>
                                            <p:strVal val="2/3*#ppt_h"/>
                                          </p:val>
                                        </p:tav>
                                        <p:tav fmla="" tm="100000">
                                          <p:val>
                                            <p:strVal val="#ppt_h"/>
                                          </p:val>
                                        </p:tav>
                                      </p:tavLst>
                                    </p:anim>
                                    <p:set>
                                      <p:cBhvr>
                                        <p:cTn id="42154" dur="500" repeatCount="1000" spd="100%" accel="0%" decel="0%" fill="hold">
                                          <p:stCondLst>
                                            <p:cond delay="0"/>
                                          </p:stCondLst>
                                        </p:cTn>
                                        <p:tgtEl>
                                          <p:spTgt spid="12"/>
                                        </p:tgtEl>
                                        <p:attrNameLst>
                                          <p:attrName>style.visibility</p:attrName>
                                        </p:attrNameLst>
                                      </p:cBhvr>
                                      <p:to>
                                        <p:strVal val="visible"/>
                                      </p:to>
                                    </p:set>
                                  </p:childTnLst>
                                </p:cTn>
                              </p:par>
                              <p:par>
                                <p:cTn id="42155" presetID="23" presetClass="entr" presetSubtype="36" repeatCount="1000" spd="100%" decel="0%" fill="hold" nodeType="afterEffect">
                                  <p:stCondLst>
                                    <p:cond delay="0"/>
                                  </p:stCondLst>
                                  <p:childTnLst>
                                    <p:anim calcmode="lin" valueType="num">
                                      <p:cBhvr>
                                        <p:cTn id="42156" dur="500" repeatCount="1000" spd="100%" accel="0%" decel="0%" fill="hold"/>
                                        <p:tgtEl>
                                          <p:spTgt spid="13"/>
                                        </p:tgtEl>
                                        <p:attrNameLst>
                                          <p:attrName>ppt_w</p:attrName>
                                        </p:attrNameLst>
                                      </p:cBhvr>
                                      <p:tavLst>
                                        <p:tav fmla="" tm="0">
                                          <p:val>
                                            <p:strVal val="(6*min(max(#ppt_w*#ppt_h,.3),1)-7.4)/-.7*#ppt_w"/>
                                          </p:val>
                                        </p:tav>
                                        <p:tav fmla="" tm="100000">
                                          <p:val>
                                            <p:strVal val="#ppt_w"/>
                                          </p:val>
                                        </p:tav>
                                      </p:tavLst>
                                    </p:anim>
                                    <p:anim calcmode="lin" valueType="num">
                                      <p:cBhvr>
                                        <p:cTn id="42157" dur="500" repeatCount="1000" spd="100%" accel="0%" decel="0%" fill="hold"/>
                                        <p:tgtEl>
                                          <p:spTgt spid="13"/>
                                        </p:tgtEl>
                                        <p:attrNameLst>
                                          <p:attrName>ppt_h</p:attrName>
                                        </p:attrNameLst>
                                      </p:cBhvr>
                                      <p:tavLst>
                                        <p:tav fmla="" tm="0">
                                          <p:val>
                                            <p:strVal val="(6*min(max(#ppt_w*#ppt_h,.3),1)-7.4)/-.7*#ppt_h"/>
                                          </p:val>
                                        </p:tav>
                                        <p:tav fmla="" tm="100000">
                                          <p:val>
                                            <p:strVal val="#ppt_h"/>
                                          </p:val>
                                        </p:tav>
                                      </p:tavLst>
                                    </p:anim>
                                    <p:anim calcmode="lin" valueType="num">
                                      <p:cBhvr>
                                        <p:cTn id="42158" dur="500" repeatCount="1000" spd="100%" accel="0%" decel="0%" fill="hold"/>
                                        <p:tgtEl>
                                          <p:spTgt spid="13"/>
                                        </p:tgtEl>
                                        <p:attrNameLst>
                                          <p:attrName>ppt_x</p:attrName>
                                        </p:attrNameLst>
                                      </p:cBhvr>
                                      <p:tavLst>
                                        <p:tav fmla="" tm="0">
                                          <p:val>
                                            <p:fltVal val="0.5"/>
                                          </p:val>
                                        </p:tav>
                                        <p:tav fmla="" tm="100000">
                                          <p:val>
                                            <p:strVal val="#ppt_x"/>
                                          </p:val>
                                        </p:tav>
                                      </p:tavLst>
                                    </p:anim>
                                    <p:anim calcmode="lin" valueType="num">
                                      <p:cBhvr>
                                        <p:cTn id="42159" dur="500" repeatCount="1000" spd="100%" accel="0%" decel="0%" fill="hold"/>
                                        <p:tgtEl>
                                          <p:spTgt spid="13"/>
                                        </p:tgtEl>
                                        <p:attrNameLst>
                                          <p:attrName>ppt_y</p:attrName>
                                        </p:attrNameLst>
                                      </p:cBhvr>
                                      <p:tavLst>
                                        <p:tav fmla="" tm="0">
                                          <p:val>
                                            <p:strVal val="1+(6*min(max(#ppt_w*#ppt_h,.3),1)-7.4)/-.7*#ppt_h/2"/>
                                          </p:val>
                                        </p:tav>
                                        <p:tav fmla="" tm="100000">
                                          <p:val>
                                            <p:strVal val="#ppt_y"/>
                                          </p:val>
                                        </p:tav>
                                      </p:tavLst>
                                    </p:anim>
                                    <p:set>
                                      <p:cBhvr>
                                        <p:cTn id="42160" dur="500" repeatCount="1000" spd="100%" accel="0%" decel="0%"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294075" y="2362093"/>
            <a:ext cx="6904349" cy="2292080"/>
          </a:xfrm>
          <a:prstGeom prst="rect">
            <a:avLst/>
          </a:prstGeom>
          <a:blipFill>
            <a:blip r:embed="rId2"/>
            <a:stretch>
              <a:fillRect t="-176895" l="0" b="-174945" r="0"/>
            </a:stretch>
          </a:blipFill>
          <a:ln cap="flat">
            <a:prstDash val="solid"/>
          </a:ln>
        </p:spPr>
        <p:txBody>
          <a:bodyPr vert="horz" rot="0" anchor="ctr" wrap="square" tIns="45720" lIns="91440" bIns="45720" rIns="91440">
            <a:prstTxWarp prst="textNoShape">
              <a:avLst/>
            </a:prstTxWarp>
            <a:normAutofit/>
          </a:bodyPr>
          <a:p>
            <a:pPr algn="ctr" marL="0"/>
          </a:p>
        </p:txBody>
      </p:sp>
      <p:sp>
        <p:nvSpPr>
          <p:cNvPr name="AutoShape 3" id="3"/>
          <p:cNvSpPr/>
          <p:nvPr/>
        </p:nvSpPr>
        <p:spPr>
          <a:xfrm>
            <a:off x="5268577" y="2753021"/>
            <a:ext cx="6929847" cy="337746"/>
          </a:xfrm>
          <a:prstGeom prst="rect">
            <a:avLst/>
          </a:prstGeom>
          <a:solidFill>
            <a:srgbClr val="000000">
              <a:alpha val="70000"/>
            </a:srgbClr>
          </a:solidFill>
          <a:ln cap="flat" cmpd="sng">
            <a:prstDash val="solid"/>
          </a:ln>
        </p:spPr>
        <p:txBody>
          <a:bodyPr vert="horz" anchor="ctr" wrap="square" tIns="45720" lIns="91440" bIns="45720" rIns="91440">
            <a:normAutofit/>
          </a:bodyPr>
          <a:p>
            <a:pPr algn="ctr" marL="0"/>
          </a:p>
        </p:txBody>
      </p:sp>
      <p:sp>
        <p:nvSpPr>
          <p:cNvPr name="TextBox 4" id="4"/>
          <p:cNvSpPr txBox="true"/>
          <p:nvPr/>
        </p:nvSpPr>
        <p:spPr>
          <a:xfrm>
            <a:off x="1393121" y="1929936"/>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Adapting Detection Strategies</a:t>
            </a:r>
            <a:endParaRPr lang="en-US" sz="1100"/>
          </a:p>
        </p:txBody>
      </p:sp>
      <p:sp>
        <p:nvSpPr>
          <p:cNvPr name="TextBox 5" id="5"/>
          <p:cNvSpPr txBox="true"/>
          <p:nvPr/>
        </p:nvSpPr>
        <p:spPr>
          <a:xfrm>
            <a:off x="1402605" y="2435235"/>
            <a:ext cx="3881986" cy="1379227"/>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Organizations must remain agile, continuously updating detection strategies and technologies in response to emerging threats to maintain effective protection against credit card fraud.</a:t>
            </a:r>
            <a:endParaRPr lang="en-US" sz="1100"/>
          </a:p>
        </p:txBody>
      </p:sp>
      <p:grpSp>
        <p:nvGrpSpPr>
          <p:cNvPr name="Group 6" id="6"/>
          <p:cNvGrpSpPr/>
          <p:nvPr/>
        </p:nvGrpSpPr>
        <p:grpSpPr>
          <a:xfrm>
            <a:off x="684894" y="1889384"/>
            <a:ext cx="456703" cy="456703"/>
            <a:chOff x="809883" y="1822439"/>
            <a:chExt cx="721040" cy="721040"/>
          </a:xfrm>
        </p:grpSpPr>
        <p:sp>
          <p:nvSpPr>
            <p:cNvPr name="AutoShape 7" id="7"/>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8" id="8"/>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pic>
        <p:nvPicPr>
          <p:cNvPr name="image9.png" id="9"/>
          <p:cNvPicPr>
            <a:picLocks noChangeAspect="true"/>
          </p:cNvPicPr>
          <p:nvPr/>
        </p:nvPicPr>
        <p:blipFill>
          <a:blip r:embed="rId3"/>
          <a:srcRect/>
          <a:stretch>
            <a:fillRect/>
          </a:stretch>
        </p:blipFill>
        <p:spPr>
          <a:xfrm rot="15568558">
            <a:off x="-45720" y="2531"/>
            <a:ext cx="1219200" cy="1460360"/>
          </a:xfrm>
          <a:prstGeom prst="rect">
            <a:avLst/>
          </a:prstGeom>
        </p:spPr>
      </p:pic>
      <p:sp>
        <p:nvSpPr>
          <p:cNvPr name="TextBox 10" id="10"/>
          <p:cNvSpPr txBox="true"/>
          <p:nvPr/>
        </p:nvSpPr>
        <p:spPr>
          <a:xfrm>
            <a:off x="1393119" y="446261"/>
            <a:ext cx="8362539"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Evolving Fraud Tactics</a:t>
            </a:r>
            <a:endParaRPr lang="en-US" sz="1100"/>
          </a:p>
        </p:txBody>
      </p:sp>
      <p:sp>
        <p:nvSpPr>
          <p:cNvPr name="TextBox 11" id="11"/>
          <p:cNvSpPr txBox="true"/>
          <p:nvPr/>
        </p:nvSpPr>
        <p:spPr>
          <a:xfrm>
            <a:off x="1377107" y="3998612"/>
            <a:ext cx="3881985"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Predictions for Future Trends</a:t>
            </a:r>
            <a:endParaRPr lang="en-US" sz="1100"/>
          </a:p>
        </p:txBody>
      </p:sp>
      <p:sp>
        <p:nvSpPr>
          <p:cNvPr name="TextBox 12" id="12"/>
          <p:cNvSpPr txBox="true"/>
          <p:nvPr/>
        </p:nvSpPr>
        <p:spPr>
          <a:xfrm>
            <a:off x="1386591" y="4586461"/>
            <a:ext cx="3881986" cy="1379227"/>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Predictions indicate that fraud tactics will continue to evolve, with cybercriminals employing more sophisticated methods, necessitating ongoing adaptation of detection techniques by organizations.</a:t>
            </a:r>
            <a:endParaRPr lang="en-US" sz="1100"/>
          </a:p>
        </p:txBody>
      </p:sp>
      <p:grpSp>
        <p:nvGrpSpPr>
          <p:cNvPr name="Group 13" id="13"/>
          <p:cNvGrpSpPr/>
          <p:nvPr/>
        </p:nvGrpSpPr>
        <p:grpSpPr>
          <a:xfrm>
            <a:off x="668880" y="3958060"/>
            <a:ext cx="456703" cy="456703"/>
            <a:chOff x="809883" y="1822439"/>
            <a:chExt cx="721040" cy="721040"/>
          </a:xfrm>
        </p:grpSpPr>
        <p:sp>
          <p:nvSpPr>
            <p:cNvPr name="AutoShape 14" id="14"/>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15" id="15"/>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spTree>
  </p:cSld>
  <p:clrMapOvr>
    <a:masterClrMapping/>
  </p:clrMapOvr>
  <p:transition spd="med">
    <p:pull dir="l"/>
  </p:transition>
  <p:timing>
    <p:tnLst>
      <p:par>
        <p:cTn id="44666" dur="indefinite" repeatCount="1000" spd="100%" accel="0%" decel="0%" restart="never" nodeType="tmRoot">
          <p:childTnLst>
            <p:seq concurrent="true" nextAc="seek">
              <p:cTn id="44667" dur="indefinite" repeatCount="1000" spd="100%" accel="0%" decel="0%" nodeType="mainSeq">
                <p:childTnLst>
                  <p:par>
                    <p:cTn id="44668" repeatCount="1000" spd="100%" accel="0%" decel="0%" fill="hold">
                      <p:stCondLst>
                        <p:cond delay="indefinite"/>
                      </p:stCondLst>
                      <p:childTnLst>
                        <p:par>
                          <p:cTn id="44669" repeatCount="1000" spd="100%" decel="0%" fill="hold">
                            <p:stCondLst>
                              <p:cond delay="0"/>
                            </p:stCondLst>
                            <p:childTnLst>
                              <p:par>
                                <p:cTn id="44670" presetID="26" presetClass="entr" presetSubtype="0" repeatCount="1000" spd="100%" decel="0%" fill="hold" nodeType="afterEffect">
                                  <p:stCondLst>
                                    <p:cond delay="0"/>
                                  </p:stCondLst>
                                  <p:childTnLst>
                                    <p:anim calcmode="lin" valueType="num">
                                      <p:cBhvr>
                                        <p:cTn id="44672" dur="911" repeatCount="1000" spd="100%" accel="0%" decel="0%" tmFilter="0,0; 0.14,0.36; 0.43,0.73; 0.71,0.91; 1.0,1.0">
                                          <p:stCondLst>
                                            <p:cond delay="0"/>
                                          </p:stCondLst>
                                        </p:cTn>
                                        <p:tgtEl>
                                          <p:spTgt spid="10"/>
                                        </p:tgtEl>
                                        <p:attrNameLst>
                                          <p:attrName>ppt_x</p:attrName>
                                        </p:attrNameLst>
                                      </p:cBhvr>
                                      <p:tavLst>
                                        <p:tav fmla="" tm="0">
                                          <p:val>
                                            <p:strVal val="#ppt_x-0.25"/>
                                          </p:val>
                                        </p:tav>
                                        <p:tav fmla="" tm="100000">
                                          <p:val>
                                            <p:strVal val="#ppt_x"/>
                                          </p:val>
                                        </p:tav>
                                      </p:tavLst>
                                    </p:anim>
                                    <p:anim calcmode="lin" valueType="num">
                                      <p:cBhvr>
                                        <p:cTn id="44673" dur="332" repeatCount="1000" spd="100%" accel="0%" decel="0%" tmFilter="0.0,0.0; 0.25,0.07; 0.50,0.2; 0.75,0.467; 1.0,1.0">
                                          <p:stCondLst>
                                            <p:cond delay="0"/>
                                          </p:stCondLst>
                                        </p:cTn>
                                        <p:tgtEl>
                                          <p:spTgt spid="10"/>
                                        </p:tgtEl>
                                        <p:attrNameLst>
                                          <p:attrName>ppt_y</p:attrName>
                                        </p:attrNameLst>
                                      </p:cBhvr>
                                      <p:tavLst>
                                        <p:tav fmla="#ppt_y-sin(pi*$)/3" tm="0">
                                          <p:val>
                                            <p:fltVal val="0.5"/>
                                          </p:val>
                                        </p:tav>
                                        <p:tav fmla="" tm="100000">
                                          <p:val>
                                            <p:fltVal val="1.0"/>
                                          </p:val>
                                        </p:tav>
                                      </p:tavLst>
                                    </p:anim>
                                    <p:anim calcmode="lin" valueType="num">
                                      <p:cBhvr>
                                        <p:cTn id="44674" dur="332" repeatCount="1000" spd="100%" accel="0%" decel="0%" tmFilter="0, 0; 0.125,0.2665; 0.25,0.4; 0.375,0.465; 0.5,0.5;  0.625,0.535; 0.75,0.6; 0.875,0.7335; 1,1">
                                          <p:stCondLst>
                                            <p:cond delay="332"/>
                                          </p:stCondLst>
                                        </p:cTn>
                                        <p:tgtEl>
                                          <p:spTgt spid="10"/>
                                        </p:tgtEl>
                                        <p:attrNameLst>
                                          <p:attrName>ppt_y</p:attrName>
                                        </p:attrNameLst>
                                      </p:cBhvr>
                                      <p:tavLst>
                                        <p:tav fmla="#ppt_y-sin(pi*$)/9" tm="0">
                                          <p:val>
                                            <p:fltVal val="0.0"/>
                                          </p:val>
                                        </p:tav>
                                        <p:tav fmla="" tm="100000">
                                          <p:val>
                                            <p:fltVal val="1.0"/>
                                          </p:val>
                                        </p:tav>
                                      </p:tavLst>
                                    </p:anim>
                                    <p:anim calcmode="lin" valueType="num">
                                      <p:cBhvr>
                                        <p:cTn id="44675" dur="166" repeatCount="1000" spd="100%" accel="0%" decel="0%" tmFilter="0, 0; 0.125,0.2665; 0.25,0.4; 0.375,0.465; 0.5,0.5;  0.625,0.535; 0.75,0.6; 0.875,0.7335; 1,1">
                                          <p:stCondLst>
                                            <p:cond delay="662"/>
                                          </p:stCondLst>
                                        </p:cTn>
                                        <p:tgtEl>
                                          <p:spTgt spid="10"/>
                                        </p:tgtEl>
                                        <p:attrNameLst>
                                          <p:attrName>ppt_y</p:attrName>
                                        </p:attrNameLst>
                                      </p:cBhvr>
                                      <p:tavLst>
                                        <p:tav fmla="#ppt_y-sin(pi*$)/27" tm="0">
                                          <p:val>
                                            <p:fltVal val="0.0"/>
                                          </p:val>
                                        </p:tav>
                                        <p:tav fmla="" tm="100000">
                                          <p:val>
                                            <p:fltVal val="1.0"/>
                                          </p:val>
                                        </p:tav>
                                      </p:tavLst>
                                    </p:anim>
                                    <p:anim calcmode="lin" valueType="num">
                                      <p:cBhvr>
                                        <p:cTn id="44676" dur="82" repeatCount="1000" spd="100%" accel="0%" decel="0%" tmFilter="0, 0; 0.125,0.2665; 0.25,0.4; 0.375,0.465; 0.5,0.5;  0.625,0.535; 0.75,0.6; 0.875,0.7335; 1,1">
                                          <p:stCondLst>
                                            <p:cond delay="828"/>
                                          </p:stCondLst>
                                        </p:cTn>
                                        <p:tgtEl>
                                          <p:spTgt spid="10"/>
                                        </p:tgtEl>
                                        <p:attrNameLst>
                                          <p:attrName>ppt_y</p:attrName>
                                        </p:attrNameLst>
                                      </p:cBhvr>
                                      <p:tavLst>
                                        <p:tav fmla="#ppt_y-sin(pi*$)/81" tm="0">
                                          <p:val>
                                            <p:fltVal val="0.0"/>
                                          </p:val>
                                        </p:tav>
                                        <p:tav fmla="" tm="100000">
                                          <p:val>
                                            <p:fltVal val="1.0"/>
                                          </p:val>
                                        </p:tav>
                                      </p:tavLst>
                                    </p:anim>
                                    <p:animEffect filter="wipe(down)" transition="in">
                                      <p:cBhvr>
                                        <p:cTn id="44671" dur="290" repeatCount="1000" spd="100%" accel="0%" decel="0%">
                                          <p:stCondLst>
                                            <p:cond delay="0"/>
                                          </p:stCondLst>
                                        </p:cTn>
                                        <p:tgtEl>
                                          <p:spTgt spid="10"/>
                                        </p:tgtEl>
                                      </p:cBhvr>
                                    </p:animEffect>
                                    <p:animScale>
                                      <p:cBhvr>
                                        <p:cTn id="44677" dur="13" repeatCount="1000" spd="100%" accel="0%" decel="0%">
                                          <p:stCondLst>
                                            <p:cond delay="325"/>
                                          </p:stCondLst>
                                        </p:cTn>
                                        <p:tgtEl>
                                          <p:spTgt spid="10"/>
                                        </p:tgtEl>
                                      </p:cBhvr>
                                      <p:to x="100000" y="60000"/>
                                    </p:animScale>
                                    <p:animScale>
                                      <p:cBhvr>
                                        <p:cTn id="44678" dur="83" repeatCount="1000" spd="100%" accel="0%" decel="50000">
                                          <p:stCondLst>
                                            <p:cond delay="338"/>
                                          </p:stCondLst>
                                        </p:cTn>
                                        <p:tgtEl>
                                          <p:spTgt spid="10"/>
                                        </p:tgtEl>
                                      </p:cBhvr>
                                      <p:to x="100000" y="100000"/>
                                    </p:animScale>
                                    <p:animScale>
                                      <p:cBhvr>
                                        <p:cTn id="44679" dur="13" repeatCount="1000" spd="100%" accel="0%" decel="0%">
                                          <p:stCondLst>
                                            <p:cond delay="656"/>
                                          </p:stCondLst>
                                        </p:cTn>
                                        <p:tgtEl>
                                          <p:spTgt spid="10"/>
                                        </p:tgtEl>
                                      </p:cBhvr>
                                      <p:to x="100000" y="80000"/>
                                    </p:animScale>
                                    <p:animScale>
                                      <p:cBhvr>
                                        <p:cTn id="16" dur="83" repeatCount="1000" spd="100%" accel="0%" decel="50000">
                                          <p:stCondLst>
                                            <p:cond delay="669"/>
                                          </p:stCondLst>
                                        </p:cTn>
                                        <p:tgtEl>
                                          <p:spTgt spid="10"/>
                                        </p:tgtEl>
                                      </p:cBhvr>
                                      <p:to x="100000" y="100000"/>
                                    </p:animScale>
                                    <p:animScale>
                                      <p:cBhvr>
                                        <p:cTn id="17" dur="13" repeatCount="1000" spd="100%" accel="0%" decel="0%">
                                          <p:stCondLst>
                                            <p:cond delay="821"/>
                                          </p:stCondLst>
                                        </p:cTn>
                                        <p:tgtEl>
                                          <p:spTgt spid="10"/>
                                        </p:tgtEl>
                                      </p:cBhvr>
                                      <p:to x="100000" y="90000"/>
                                    </p:animScale>
                                    <p:animScale>
                                      <p:cBhvr>
                                        <p:cTn id="18" dur="83" repeatCount="1000" spd="100%" accel="0%" decel="50000">
                                          <p:stCondLst>
                                            <p:cond delay="834"/>
                                          </p:stCondLst>
                                        </p:cTn>
                                        <p:tgtEl>
                                          <p:spTgt spid="10"/>
                                        </p:tgtEl>
                                      </p:cBhvr>
                                      <p:to x="100000" y="100000"/>
                                    </p:animScale>
                                    <p:animScale>
                                      <p:cBhvr>
                                        <p:cTn id="19" dur="13" repeatCount="1000" spd="100%" accel="0%" decel="0%">
                                          <p:stCondLst>
                                            <p:cond delay="904"/>
                                          </p:stCondLst>
                                        </p:cTn>
                                        <p:tgtEl>
                                          <p:spTgt spid="10"/>
                                        </p:tgtEl>
                                      </p:cBhvr>
                                      <p:to x="100000" y="95000"/>
                                    </p:animScale>
                                    <p:animScale>
                                      <p:cBhvr>
                                        <p:cTn id="20" dur="83" repeatCount="1000" spd="100%" accel="0%" decel="50000">
                                          <p:stCondLst>
                                            <p:cond delay="917"/>
                                          </p:stCondLst>
                                        </p:cTn>
                                        <p:tgtEl>
                                          <p:spTgt spid="10"/>
                                        </p:tgtEl>
                                      </p:cBhvr>
                                      <p:to x="100000" y="100000"/>
                                    </p:animScale>
                                    <p:set>
                                      <p:cBhvr>
                                        <p:cTn id="44680" dur="1" repeatCount="1000" spd="100%" accel="0%" decel="0%" fill="hold">
                                          <p:stCondLst>
                                            <p:cond delay="0"/>
                                          </p:stCondLst>
                                        </p:cTn>
                                        <p:tgtEl>
                                          <p:spTgt spid="10"/>
                                        </p:tgtEl>
                                        <p:attrNameLst>
                                          <p:attrName>style.visibility</p:attrName>
                                        </p:attrNameLst>
                                      </p:cBhvr>
                                      <p:to>
                                        <p:strVal val="visible"/>
                                      </p:to>
                                    </p:set>
                                  </p:childTnLst>
                                </p:cTn>
                              </p:par>
                              <p:par>
                                <p:cTn id="44681" presetID="42" presetClass="entr" presetSubtype="0" repeatCount="1000" spd="100%" decel="0%" fill="hold" nodeType="afterEffect">
                                  <p:stCondLst>
                                    <p:cond delay="0"/>
                                  </p:stCondLst>
                                  <p:childTnLst>
                                    <p:anim calcmode="lin" valueType="num">
                                      <p:cBhvr>
                                        <p:cTn id="44683" dur="1000" repeatCount="1000" spd="100%" accel="0%" decel="0%" fill="hold"/>
                                        <p:tgtEl>
                                          <p:spTgt spid="11"/>
                                        </p:tgtEl>
                                        <p:attrNameLst>
                                          <p:attrName>ppt_x</p:attrName>
                                        </p:attrNameLst>
                                      </p:cBhvr>
                                      <p:tavLst>
                                        <p:tav fmla="" tm="0">
                                          <p:val>
                                            <p:strVal val="#ppt_x"/>
                                          </p:val>
                                        </p:tav>
                                        <p:tav fmla="" tm="100000">
                                          <p:val>
                                            <p:strVal val="#ppt_x"/>
                                          </p:val>
                                        </p:tav>
                                      </p:tavLst>
                                    </p:anim>
                                    <p:anim calcmode="lin" valueType="num">
                                      <p:cBhvr>
                                        <p:cTn id="44684" dur="1000" repeatCount="1000" spd="100%" accel="0%" decel="0%" fill="hold"/>
                                        <p:tgtEl>
                                          <p:spTgt spid="11"/>
                                        </p:tgtEl>
                                        <p:attrNameLst>
                                          <p:attrName>ppt_y</p:attrName>
                                        </p:attrNameLst>
                                      </p:cBhvr>
                                      <p:tavLst>
                                        <p:tav fmla="" tm="0">
                                          <p:val>
                                            <p:strVal val="#ppt_y+.1"/>
                                          </p:val>
                                        </p:tav>
                                        <p:tav fmla="" tm="100000">
                                          <p:val>
                                            <p:strVal val="#ppt_y"/>
                                          </p:val>
                                        </p:tav>
                                      </p:tavLst>
                                    </p:anim>
                                    <p:animEffect filter="fade" transition="in">
                                      <p:cBhvr>
                                        <p:cTn id="44682" dur="1000" repeatCount="1000" spd="100%" accel="0%" decel="0%"/>
                                        <p:tgtEl>
                                          <p:spTgt spid="11"/>
                                        </p:tgtEl>
                                      </p:cBhvr>
                                    </p:animEffect>
                                    <p:set>
                                      <p:cBhvr>
                                        <p:cTn id="44685" dur="1" repeatCount="1000" spd="100%" accel="0%" decel="0%" fill="hold">
                                          <p:stCondLst>
                                            <p:cond delay="0"/>
                                          </p:stCondLst>
                                        </p:cTn>
                                        <p:tgtEl>
                                          <p:spTgt spid="11"/>
                                        </p:tgtEl>
                                        <p:attrNameLst>
                                          <p:attrName>style.visibility</p:attrName>
                                        </p:attrNameLst>
                                      </p:cBhvr>
                                      <p:to>
                                        <p:strVal val="visible"/>
                                      </p:to>
                                    </p:set>
                                  </p:childTnLst>
                                </p:cTn>
                              </p:par>
                              <p:par>
                                <p:cTn id="44686" presetID="14" presetClass="entr" presetSubtype="5" repeatCount="1000" spd="100%" decel="0%" fill="hold" nodeType="afterEffect">
                                  <p:stCondLst>
                                    <p:cond delay="0"/>
                                  </p:stCondLst>
                                  <p:childTnLst>
                                    <p:animEffect filter="randombar(vertical)" transition="in">
                                      <p:cBhvr>
                                        <p:cTn id="44687" dur="1000" repeatCount="1000" spd="100%" accel="0%" decel="0%"/>
                                        <p:tgtEl>
                                          <p:spTgt spid="12"/>
                                        </p:tgtEl>
                                      </p:cBhvr>
                                    </p:animEffect>
                                    <p:set>
                                      <p:cBhvr>
                                        <p:cTn id="44688" dur="1000" repeatCount="1000" spd="100%" accel="0%" decel="0%" fill="hold">
                                          <p:stCondLst>
                                            <p:cond delay="0"/>
                                          </p:stCondLst>
                                        </p:cTn>
                                        <p:tgtEl>
                                          <p:spTgt spid="12"/>
                                        </p:tgtEl>
                                        <p:attrNameLst>
                                          <p:attrName>style.visibility</p:attrName>
                                        </p:attrNameLst>
                                      </p:cBhvr>
                                      <p:to>
                                        <p:strVal val="visible"/>
                                      </p:to>
                                    </p:set>
                                  </p:childTnLst>
                                </p:cTn>
                              </p:par>
                              <p:par>
                                <p:cTn id="44689" presetID="17" presetClass="entr" presetSubtype="1" repeatCount="1000" spd="100%" decel="0%" fill="hold" nodeType="afterEffect">
                                  <p:stCondLst>
                                    <p:cond delay="0"/>
                                  </p:stCondLst>
                                  <p:childTnLst>
                                    <p:anim calcmode="lin" valueType="num">
                                      <p:cBhvr additive="base">
                                        <p:cTn id="44690" dur="500" repeatCount="1000" spd="100%" accel="0%" decel="0%" fill="hold"/>
                                        <p:tgtEl>
                                          <p:spTgt spid="4"/>
                                        </p:tgtEl>
                                        <p:attrNameLst>
                                          <p:attrName>ppt_x</p:attrName>
                                        </p:attrNameLst>
                                      </p:cBhvr>
                                      <p:tavLst>
                                        <p:tav fmla="" tm="0">
                                          <p:val>
                                            <p:strVal val="#ppt_x"/>
                                          </p:val>
                                        </p:tav>
                                        <p:tav fmla="" tm="100000">
                                          <p:val>
                                            <p:strVal val="#ppt_x"/>
                                          </p:val>
                                        </p:tav>
                                      </p:tavLst>
                                    </p:anim>
                                    <p:anim calcmode="lin" valueType="num">
                                      <p:cBhvr additive="base">
                                        <p:cTn id="44691" dur="500" repeatCount="1000" spd="100%" accel="0%" decel="0%" fill="hold"/>
                                        <p:tgtEl>
                                          <p:spTgt spid="4"/>
                                        </p:tgtEl>
                                        <p:attrNameLst>
                                          <p:attrName>ppt_y</p:attrName>
                                        </p:attrNameLst>
                                      </p:cBhvr>
                                      <p:tavLst>
                                        <p:tav fmla="" tm="0">
                                          <p:val>
                                            <p:strVal val="#ppt_y-#ppt_h/2"/>
                                          </p:val>
                                        </p:tav>
                                        <p:tav fmla="" tm="100000">
                                          <p:val>
                                            <p:strVal val="#ppt_y"/>
                                          </p:val>
                                        </p:tav>
                                      </p:tavLst>
                                    </p:anim>
                                    <p:anim calcmode="lin" valueType="num">
                                      <p:cBhvr additive="base">
                                        <p:cTn id="44692" dur="500" repeatCount="1000" spd="100%" accel="0%" decel="0%" fill="hold"/>
                                        <p:tgtEl>
                                          <p:spTgt spid="4"/>
                                        </p:tgtEl>
                                        <p:attrNameLst>
                                          <p:attrName>ppt_w</p:attrName>
                                        </p:attrNameLst>
                                      </p:cBhvr>
                                      <p:tavLst>
                                        <p:tav fmla="" tm="0">
                                          <p:val>
                                            <p:strVal val="#ppt_w"/>
                                          </p:val>
                                        </p:tav>
                                        <p:tav fmla="" tm="100000">
                                          <p:val>
                                            <p:strVal val="#ppt_w"/>
                                          </p:val>
                                        </p:tav>
                                      </p:tavLst>
                                    </p:anim>
                                    <p:anim calcmode="lin" valueType="num">
                                      <p:cBhvr additive="base">
                                        <p:cTn id="44693" dur="500" repeatCount="1000" spd="100%" accel="0%" decel="0%" fill="hold"/>
                                        <p:tgtEl>
                                          <p:spTgt spid="4"/>
                                        </p:tgtEl>
                                        <p:attrNameLst>
                                          <p:attrName>ppt_h</p:attrName>
                                        </p:attrNameLst>
                                      </p:cBhvr>
                                      <p:tavLst>
                                        <p:tav fmla="" tm="0">
                                          <p:val>
                                            <p:fltVal val="0.0"/>
                                          </p:val>
                                        </p:tav>
                                        <p:tav fmla="" tm="100000">
                                          <p:val>
                                            <p:strVal val="#ppt_h"/>
                                          </p:val>
                                        </p:tav>
                                      </p:tavLst>
                                    </p:anim>
                                    <p:set>
                                      <p:cBhvr additive="base">
                                        <p:cTn id="44694" dur="500" repeatCount="1000" spd="100%" accel="0%" decel="0%" fill="hold">
                                          <p:stCondLst>
                                            <p:cond delay="0"/>
                                          </p:stCondLst>
                                        </p:cTn>
                                        <p:tgtEl>
                                          <p:spTgt spid="4"/>
                                        </p:tgtEl>
                                        <p:attrNameLst>
                                          <p:attrName>style.visibility</p:attrName>
                                        </p:attrNameLst>
                                      </p:cBhvr>
                                      <p:to>
                                        <p:strVal val="visible"/>
                                      </p:to>
                                    </p:set>
                                  </p:childTnLst>
                                </p:cTn>
                              </p:par>
                              <p:par>
                                <p:cTn id="44695" presetID="22" presetClass="entr" presetSubtype="4" repeatCount="1000" spd="100%" decel="0%" fill="hold" nodeType="afterEffect">
                                  <p:stCondLst>
                                    <p:cond delay="0"/>
                                  </p:stCondLst>
                                  <p:childTnLst>
                                    <p:animEffect filter="wipe(down)" transition="in">
                                      <p:cBhvr>
                                        <p:cTn id="44696" dur="500" repeatCount="1000" spd="100%" accel="0%" decel="0%"/>
                                        <p:tgtEl>
                                          <p:spTgt spid="5"/>
                                        </p:tgtEl>
                                      </p:cBhvr>
                                    </p:animEffect>
                                    <p:set>
                                      <p:cBhvr>
                                        <p:cTn id="44697" dur="500" repeatCount="1000" spd="100%" accel="0%" decel="0%" fill="hold">
                                          <p:stCondLst>
                                            <p:cond delay="0"/>
                                          </p:stCondLst>
                                        </p:cTn>
                                        <p:tgtEl>
                                          <p:spTgt spid="5"/>
                                        </p:tgtEl>
                                        <p:attrNameLst>
                                          <p:attrName>style.visibility</p:attrName>
                                        </p:attrNameLst>
                                      </p:cBhvr>
                                      <p:to>
                                        <p:strVal val="visible"/>
                                      </p:to>
                                    </p:set>
                                  </p:childTnLst>
                                </p:cTn>
                              </p:par>
                              <p:par>
                                <p:cTn id="44698" presetID="16" presetClass="entr" presetSubtype="26" repeatCount="1000" spd="100%" decel="0%" fill="hold" nodeType="afterEffect">
                                  <p:stCondLst>
                                    <p:cond delay="0"/>
                                  </p:stCondLst>
                                  <p:childTnLst>
                                    <p:animEffect filter="barn(inHorizontal)" transition="in">
                                      <p:cBhvr>
                                        <p:cTn id="44699" dur="500" repeatCount="1000" spd="100%" accel="0%" decel="0%"/>
                                        <p:tgtEl>
                                          <p:spTgt spid="2"/>
                                        </p:tgtEl>
                                      </p:cBhvr>
                                    </p:animEffect>
                                    <p:set>
                                      <p:cBhvr>
                                        <p:cTn id="44700" dur="500" repeatCount="1000" spd="100%" accel="0%" decel="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6200000">
            <a:off x="5334000" y="-12700"/>
            <a:ext cx="6858000" cy="6858000"/>
          </a:xfrm>
          <a:prstGeom prst="rect">
            <a:avLst/>
          </a:prstGeom>
        </p:spPr>
      </p:pic>
      <p:pic>
        <p:nvPicPr>
          <p:cNvPr name="image5.jpeg" id="3"/>
          <p:cNvPicPr>
            <a:picLocks noChangeAspect="true"/>
          </p:cNvPicPr>
          <p:nvPr/>
        </p:nvPicPr>
        <p:blipFill>
          <a:blip r:embed="rId2"/>
          <a:srcRect/>
          <a:stretch>
            <a:fillRect/>
          </a:stretch>
        </p:blipFill>
        <p:spPr>
          <a:xfrm rot="5400000">
            <a:off x="0" y="0"/>
            <a:ext cx="6858000" cy="6858000"/>
          </a:xfrm>
          <a:prstGeom prst="rect">
            <a:avLst/>
          </a:prstGeom>
        </p:spPr>
      </p:pic>
      <p:pic>
        <p:nvPicPr>
          <p:cNvPr name="image9.png" id="4"/>
          <p:cNvPicPr>
            <a:picLocks noChangeAspect="true"/>
          </p:cNvPicPr>
          <p:nvPr/>
        </p:nvPicPr>
        <p:blipFill>
          <a:blip r:embed="rId3"/>
          <a:srcRect/>
          <a:stretch>
            <a:fillRect/>
          </a:stretch>
        </p:blipFill>
        <p:spPr>
          <a:xfrm rot="15568558">
            <a:off x="-45720" y="8468"/>
            <a:ext cx="1219200" cy="1460360"/>
          </a:xfrm>
          <a:prstGeom prst="rect">
            <a:avLst/>
          </a:prstGeom>
        </p:spPr>
      </p:pic>
      <p:sp>
        <p:nvSpPr>
          <p:cNvPr name="TextBox 5" id="5"/>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Conclusion</a:t>
            </a:r>
            <a:endParaRPr lang="en-US" sz="1100"/>
          </a:p>
        </p:txBody>
      </p:sp>
      <p:sp>
        <p:nvSpPr>
          <p:cNvPr name="AutoShape 6" id="6"/>
          <p:cNvSpPr/>
          <p:nvPr/>
        </p:nvSpPr>
        <p:spPr>
          <a:xfrm>
            <a:off x="1622420" y="2388214"/>
            <a:ext cx="4145533" cy="2767986"/>
          </a:xfrm>
          <a:prstGeom prst="roundRect">
            <a:avLst>
              <a:gd name="adj" fmla="val 3000"/>
            </a:avLst>
          </a:prstGeom>
          <a:solidFill>
            <a:srgbClr val="FFFFFF">
              <a:alpha val="70000"/>
            </a:srgbClr>
          </a:solidFill>
          <a:ln cap="flat" cmpd="sng">
            <a:prstDash val="solid"/>
          </a:ln>
        </p:spPr>
        <p:txBody>
          <a:bodyPr vert="horz" anchor="ctr" wrap="square" tIns="45720" lIns="91440" bIns="45720" rIns="91440">
            <a:normAutofit/>
          </a:bodyPr>
          <a:p>
            <a:pPr algn="ctr" marL="0"/>
          </a:p>
        </p:txBody>
      </p:sp>
      <p:cxnSp>
        <p:nvCxnSpPr>
          <p:cNvPr name="Connector 7" id="7"/>
          <p:cNvCxnSpPr/>
          <p:nvPr/>
        </p:nvCxnSpPr>
        <p:spPr>
          <a:xfrm>
            <a:off x="1950099" y="3148673"/>
            <a:ext cx="3337088" cy="0"/>
          </a:xfrm>
          <a:prstGeom prst="line">
            <a:avLst/>
          </a:prstGeom>
          <a:ln w="9525" cap="flat" cmpd="sng">
            <a:solidFill>
              <a:srgbClr val="000000">
                <a:alpha val="20000"/>
                <a:lumMod val="50000"/>
                <a:lumOff val="50000"/>
              </a:srgbClr>
            </a:solidFill>
            <a:prstDash val="solid"/>
          </a:ln>
        </p:spPr>
      </p:cxnSp>
      <p:sp>
        <p:nvSpPr>
          <p:cNvPr name="TextBox 8" id="8"/>
          <p:cNvSpPr txBox="true"/>
          <p:nvPr/>
        </p:nvSpPr>
        <p:spPr>
          <a:xfrm>
            <a:off x="4483191" y="2134338"/>
            <a:ext cx="1418311" cy="478020"/>
          </a:xfrm>
          <a:prstGeom prst="roundRect">
            <a:avLst>
              <a:gd name="adj" fmla="val 0"/>
            </a:avLst>
          </a:prstGeom>
          <a:noFill/>
          <a:ln cap="rnd" cmpd="sng">
            <a:prstDash val="solid"/>
          </a:ln>
        </p:spPr>
        <p:txBody>
          <a:bodyPr anchor="ctr" rtlCol="false" vert="horz" rot="0" tIns="45720" lIns="91440" bIns="45720" rIns="91440">
            <a:noAutofit/>
          </a:bodyPr>
          <a:lstStyle/>
          <a:p>
            <a:pPr algn="ctr" marL="0">
              <a:defRPr/>
            </a:pPr>
            <a:r>
              <a:rPr lang="en-US" b="true" i="false" sz="2800" baseline="0" u="none">
                <a:solidFill>
                  <a:schemeClr val="lt1"/>
                </a:solidFill>
                <a:latin typeface="Calibri"/>
                <a:ea typeface="Calibri"/>
              </a:rPr>
              <a:t>01.</a:t>
            </a:r>
            <a:endParaRPr lang="en-US" sz="1100"/>
          </a:p>
        </p:txBody>
      </p:sp>
      <p:sp>
        <p:nvSpPr>
          <p:cNvPr name="AutoShape 9" id="9"/>
          <p:cNvSpPr/>
          <p:nvPr/>
        </p:nvSpPr>
        <p:spPr>
          <a:xfrm>
            <a:off x="6345386" y="2340180"/>
            <a:ext cx="4145533" cy="2767986"/>
          </a:xfrm>
          <a:prstGeom prst="roundRect">
            <a:avLst>
              <a:gd name="adj" fmla="val 3000"/>
            </a:avLst>
          </a:prstGeom>
          <a:solidFill>
            <a:srgbClr val="FFFFFF">
              <a:alpha val="70000"/>
            </a:srgbClr>
          </a:solidFill>
          <a:ln cap="flat" cmpd="sng">
            <a:prstDash val="solid"/>
          </a:ln>
        </p:spPr>
        <p:txBody>
          <a:bodyPr vert="horz" anchor="ctr" wrap="square" tIns="45720" lIns="91440" bIns="45720" rIns="91440">
            <a:normAutofit/>
          </a:bodyPr>
          <a:p>
            <a:pPr algn="ctr" marL="0"/>
          </a:p>
        </p:txBody>
      </p:sp>
      <p:cxnSp>
        <p:nvCxnSpPr>
          <p:cNvPr name="Connector 10" id="10"/>
          <p:cNvCxnSpPr/>
          <p:nvPr/>
        </p:nvCxnSpPr>
        <p:spPr>
          <a:xfrm>
            <a:off x="6673065" y="3100639"/>
            <a:ext cx="3337088" cy="0"/>
          </a:xfrm>
          <a:prstGeom prst="line">
            <a:avLst/>
          </a:prstGeom>
          <a:ln w="9525" cap="flat" cmpd="sng">
            <a:solidFill>
              <a:srgbClr val="000000">
                <a:alpha val="20000"/>
                <a:lumMod val="50000"/>
                <a:lumOff val="50000"/>
              </a:srgbClr>
            </a:solidFill>
            <a:prstDash val="solid"/>
          </a:ln>
        </p:spPr>
      </p:cxnSp>
      <p:sp>
        <p:nvSpPr>
          <p:cNvPr name="TextBox 11" id="11"/>
          <p:cNvSpPr txBox="true"/>
          <p:nvPr/>
        </p:nvSpPr>
        <p:spPr>
          <a:xfrm>
            <a:off x="9148016" y="2086304"/>
            <a:ext cx="1418311" cy="478020"/>
          </a:xfrm>
          <a:prstGeom prst="roundRect">
            <a:avLst>
              <a:gd name="adj" fmla="val 0"/>
            </a:avLst>
          </a:prstGeom>
          <a:noFill/>
          <a:ln cap="rnd" cmpd="sng">
            <a:prstDash val="solid"/>
          </a:ln>
        </p:spPr>
        <p:txBody>
          <a:bodyPr anchor="ctr" rtlCol="false" vert="horz" rot="0" tIns="45720" lIns="91440" bIns="45720" rIns="91440">
            <a:noAutofit/>
          </a:bodyPr>
          <a:lstStyle/>
          <a:p>
            <a:pPr algn="ctr" marL="0">
              <a:defRPr/>
            </a:pPr>
            <a:r>
              <a:rPr lang="en-US" b="true" i="false" sz="2800" baseline="0" u="none">
                <a:solidFill>
                  <a:schemeClr val="lt1"/>
                </a:solidFill>
                <a:latin typeface="Calibri"/>
                <a:ea typeface="Calibri"/>
              </a:rPr>
              <a:t>02.</a:t>
            </a:r>
            <a:endParaRPr lang="en-US" sz="1100"/>
          </a:p>
        </p:txBody>
      </p:sp>
      <p:sp>
        <p:nvSpPr>
          <p:cNvPr name="TextBox 12" id="12"/>
          <p:cNvSpPr txBox="true"/>
          <p:nvPr/>
        </p:nvSpPr>
        <p:spPr>
          <a:xfrm>
            <a:off x="1796542" y="2707904"/>
            <a:ext cx="3698035"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000000">
                    <a:lumMod val="95000"/>
                    <a:lumOff val="5000"/>
                  </a:srgbClr>
                </a:solidFill>
                <a:latin typeface="三极准柔宋"/>
                <a:ea typeface="三极准柔宋"/>
              </a:rPr>
              <a:t>Summary of Key Points</a:t>
            </a:r>
            <a:endParaRPr lang="en-US" sz="1100"/>
          </a:p>
        </p:txBody>
      </p:sp>
      <p:sp>
        <p:nvSpPr>
          <p:cNvPr name="TextBox 13" id="13"/>
          <p:cNvSpPr txBox="true"/>
          <p:nvPr/>
        </p:nvSpPr>
        <p:spPr>
          <a:xfrm>
            <a:off x="6567585" y="2707904"/>
            <a:ext cx="3649958"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000000">
                    <a:lumMod val="95000"/>
                    <a:lumOff val="5000"/>
                  </a:srgbClr>
                </a:solidFill>
                <a:latin typeface="三极准柔宋"/>
                <a:ea typeface="三极准柔宋"/>
              </a:rPr>
              <a:t>Final Thoughts on Fraud Prevention</a:t>
            </a:r>
            <a:endParaRPr lang="en-US" sz="1100"/>
          </a:p>
        </p:txBody>
      </p:sp>
      <p:sp>
        <p:nvSpPr>
          <p:cNvPr name="TextBox 14" id="14"/>
          <p:cNvSpPr txBox="true"/>
          <p:nvPr/>
        </p:nvSpPr>
        <p:spPr>
          <a:xfrm>
            <a:off x="1796542" y="3266488"/>
            <a:ext cx="3698035" cy="1670073"/>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000000">
                    <a:lumMod val="95000"/>
                    <a:lumOff val="5000"/>
                  </a:srgbClr>
                </a:solidFill>
                <a:latin typeface="三极准柔宋"/>
                <a:ea typeface="三极准柔宋"/>
              </a:rPr>
              <a:t>Credit card fraud detection is critical for minimizing losses and ensuring trust in payment systems. The evolution of technology plays a pivotal role in strengthening these detection efforts.</a:t>
            </a:r>
            <a:endParaRPr lang="en-US" sz="1100"/>
          </a:p>
        </p:txBody>
      </p:sp>
      <p:sp>
        <p:nvSpPr>
          <p:cNvPr name="TextBox 15" id="15"/>
          <p:cNvSpPr txBox="true"/>
          <p:nvPr/>
        </p:nvSpPr>
        <p:spPr>
          <a:xfrm>
            <a:off x="6538558" y="3182983"/>
            <a:ext cx="3698035" cy="1670073"/>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000000">
                    <a:lumMod val="95000"/>
                    <a:lumOff val="5000"/>
                  </a:srgbClr>
                </a:solidFill>
                <a:latin typeface="三极准柔宋"/>
                <a:ea typeface="三极准柔宋"/>
              </a:rPr>
              <a:t>Comprehensive fraud prevention strategies, incorporating technology, training, and regulatory compliance, are essential. A proactive approach not only safeguards consumer interests but also enhances overall business integrity.</a:t>
            </a:r>
            <a:endParaRPr lang="en-US" sz="1100"/>
          </a:p>
        </p:txBody>
      </p:sp>
    </p:spTree>
  </p:cSld>
  <p:clrMapOvr>
    <a:masterClrMapping/>
  </p:clrMapOvr>
  <p:transition spd="slow">
    <p:wedge/>
  </p:transition>
  <p:timing>
    <p:tnLst>
      <p:par>
        <p:cTn id="46738" dur="indefinite" repeatCount="1000" spd="100%" accel="0%" decel="0%" restart="never" nodeType="tmRoot">
          <p:childTnLst>
            <p:seq concurrent="true" nextAc="seek">
              <p:cTn id="46739" dur="indefinite" repeatCount="1000" spd="100%" accel="0%" decel="0%" nodeType="mainSeq">
                <p:childTnLst>
                  <p:par>
                    <p:cTn id="46740" repeatCount="1000" spd="100%" accel="0%" decel="0%" fill="hold">
                      <p:stCondLst>
                        <p:cond delay="indefinite"/>
                      </p:stCondLst>
                      <p:childTnLst>
                        <p:par>
                          <p:cTn id="46741" repeatCount="1000" spd="100%" decel="0%" fill="hold">
                            <p:stCondLst>
                              <p:cond delay="0"/>
                            </p:stCondLst>
                            <p:childTnLst>
                              <p:par>
                                <p:cTn id="46742" presetID="30" presetClass="entr" presetSubtype="0" repeatCount="1000" spd="100%" decel="0%" fill="hold" nodeType="afterEffect">
                                  <p:stCondLst>
                                    <p:cond delay="0"/>
                                  </p:stCondLst>
                                  <p:childTnLst>
                                    <p:anim calcmode="lin" valueType="num">
                                      <p:cBhvr>
                                        <p:cTn id="46744" dur="800" repeatCount="1000" spd="100%" accel="0%" decel="100000" fill="hold"/>
                                        <p:tgtEl>
                                          <p:spTgt spid="5"/>
                                        </p:tgtEl>
                                        <p:attrNameLst>
                                          <p:attrName>style.rotation</p:attrName>
                                        </p:attrNameLst>
                                      </p:cBhvr>
                                      <p:tavLst>
                                        <p:tav fmla="" tm="0">
                                          <p:val>
                                            <p:fltVal val="-90.0"/>
                                          </p:val>
                                        </p:tav>
                                        <p:tav fmla="" tm="100000">
                                          <p:val>
                                            <p:fltVal val="0.0"/>
                                          </p:val>
                                        </p:tav>
                                      </p:tavLst>
                                    </p:anim>
                                    <p:anim calcmode="lin" valueType="num">
                                      <p:cBhvr>
                                        <p:cTn id="46745" dur="800" repeatCount="1000" spd="100%" accel="0%" decel="100000" fill="hold"/>
                                        <p:tgtEl>
                                          <p:spTgt spid="5"/>
                                        </p:tgtEl>
                                        <p:attrNameLst>
                                          <p:attrName>ppt_x</p:attrName>
                                        </p:attrNameLst>
                                      </p:cBhvr>
                                      <p:tavLst>
                                        <p:tav fmla="" tm="0">
                                          <p:val>
                                            <p:strVal val="#ppt_x+0.4"/>
                                          </p:val>
                                        </p:tav>
                                        <p:tav fmla="" tm="100000">
                                          <p:val>
                                            <p:strVal val="#ppt_x-0.05"/>
                                          </p:val>
                                        </p:tav>
                                      </p:tavLst>
                                    </p:anim>
                                    <p:anim calcmode="lin" valueType="num">
                                      <p:cBhvr>
                                        <p:cTn id="46746" dur="800" repeatCount="1000" spd="100%" accel="0%" decel="100000" fill="hold"/>
                                        <p:tgtEl>
                                          <p:spTgt spid="5"/>
                                        </p:tgtEl>
                                        <p:attrNameLst>
                                          <p:attrName>ppt_y</p:attrName>
                                        </p:attrNameLst>
                                      </p:cBhvr>
                                      <p:tavLst>
                                        <p:tav fmla="" tm="0">
                                          <p:val>
                                            <p:strVal val="#ppt_y-0.4"/>
                                          </p:val>
                                        </p:tav>
                                        <p:tav fmla="" tm="100000">
                                          <p:val>
                                            <p:strVal val="#ppt_y+0.1"/>
                                          </p:val>
                                        </p:tav>
                                      </p:tavLst>
                                    </p:anim>
                                    <p:anim calcmode="lin" valueType="num">
                                      <p:cBhvr>
                                        <p:cTn id="46747" dur="200" repeatCount="1000" spd="100%" accel="100000" decel="0%" fill="hold">
                                          <p:stCondLst>
                                            <p:cond delay="800"/>
                                          </p:stCondLst>
                                        </p:cTn>
                                        <p:tgtEl>
                                          <p:spTgt spid="5"/>
                                        </p:tgtEl>
                                        <p:attrNameLst>
                                          <p:attrName>ppt_x</p:attrName>
                                        </p:attrNameLst>
                                      </p:cBhvr>
                                      <p:tavLst>
                                        <p:tav fmla="" tm="0">
                                          <p:val>
                                            <p:strVal val="#ppt_x-0.05"/>
                                          </p:val>
                                        </p:tav>
                                        <p:tav fmla="" tm="100000">
                                          <p:val>
                                            <p:strVal val="#ppt_x"/>
                                          </p:val>
                                        </p:tav>
                                      </p:tavLst>
                                    </p:anim>
                                    <p:anim calcmode="lin" valueType="num">
                                      <p:cBhvr>
                                        <p:cTn id="46748" dur="200" repeatCount="1000" spd="100%" accel="100000" decel="0%" fill="hold">
                                          <p:stCondLst>
                                            <p:cond delay="800"/>
                                          </p:stCondLst>
                                        </p:cTn>
                                        <p:tgtEl>
                                          <p:spTgt spid="5"/>
                                        </p:tgtEl>
                                        <p:attrNameLst>
                                          <p:attrName>ppt_y</p:attrName>
                                        </p:attrNameLst>
                                      </p:cBhvr>
                                      <p:tavLst>
                                        <p:tav fmla="" tm="0">
                                          <p:val>
                                            <p:strVal val="#ppt_y+0.1"/>
                                          </p:val>
                                        </p:tav>
                                        <p:tav fmla="" tm="100000">
                                          <p:val>
                                            <p:strVal val="#ppt_y"/>
                                          </p:val>
                                        </p:tav>
                                      </p:tavLst>
                                    </p:anim>
                                    <p:animEffect filter="fade" transition="in">
                                      <p:cBhvr>
                                        <p:cTn id="46743" dur="800" repeatCount="1000" spd="100%" accel="0%" decel="100000"/>
                                        <p:tgtEl>
                                          <p:spTgt spid="5"/>
                                        </p:tgtEl>
                                      </p:cBhvr>
                                    </p:animEffect>
                                    <p:set>
                                      <p:cBhvr>
                                        <p:cTn id="46749" dur="1" repeatCount="1000" spd="100%" accel="0%" decel="0%" fill="hold">
                                          <p:stCondLst>
                                            <p:cond delay="0"/>
                                          </p:stCondLst>
                                        </p:cTn>
                                        <p:tgtEl>
                                          <p:spTgt spid="5"/>
                                        </p:tgtEl>
                                        <p:attrNameLst>
                                          <p:attrName>style.visibility</p:attrName>
                                        </p:attrNameLst>
                                      </p:cBhvr>
                                      <p:to>
                                        <p:strVal val="visible"/>
                                      </p:to>
                                    </p:set>
                                  </p:childTnLst>
                                </p:cTn>
                              </p:par>
                              <p:par>
                                <p:cTn id="46750" presetID="1" presetClass="entr" presetSubtype="0" repeatCount="1000" spd="100%" decel="0%" fill="hold" nodeType="afterEffect">
                                  <p:stCondLst>
                                    <p:cond delay="0"/>
                                  </p:stCondLst>
                                  <p:childTnLst>
                                    <p:set>
                                      <p:cBhvr>
                                        <p:cTn id="46751" dur="1" repeatCount="1000" spd="100%" accel="0%" decel="0%" fill="hold">
                                          <p:stCondLst>
                                            <p:cond delay="0"/>
                                          </p:stCondLst>
                                        </p:cTn>
                                        <p:tgtEl>
                                          <p:spTgt spid="8"/>
                                        </p:tgtEl>
                                        <p:attrNameLst>
                                          <p:attrName>style.visibility</p:attrName>
                                        </p:attrNameLst>
                                      </p:cBhvr>
                                      <p:to>
                                        <p:strVal val="visible"/>
                                      </p:to>
                                    </p:set>
                                  </p:childTnLst>
                                </p:cTn>
                              </p:par>
                              <p:par>
                                <p:cTn id="46752" presetID="2" presetClass="entr" presetSubtype="12" repeatCount="1000" spd="100%" decel="0%" fill="hold" nodeType="afterEffect">
                                  <p:stCondLst>
                                    <p:cond delay="0"/>
                                  </p:stCondLst>
                                  <p:childTnLst>
                                    <p:anim calcmode="lin" valueType="num">
                                      <p:cBhvr additive="base">
                                        <p:cTn id="46753" dur="1000" repeatCount="1000" spd="100%" accel="0%" decel="0%" fill="hold"/>
                                        <p:tgtEl>
                                          <p:spTgt spid="12"/>
                                        </p:tgtEl>
                                        <p:attrNameLst>
                                          <p:attrName>ppt_x</p:attrName>
                                        </p:attrNameLst>
                                      </p:cBhvr>
                                      <p:tavLst>
                                        <p:tav fmla="" tm="0">
                                          <p:val>
                                            <p:strVal val="0-#ppt_w/2"/>
                                          </p:val>
                                        </p:tav>
                                        <p:tav fmla="" tm="100000">
                                          <p:val>
                                            <p:strVal val="#ppt_x"/>
                                          </p:val>
                                        </p:tav>
                                      </p:tavLst>
                                    </p:anim>
                                    <p:anim calcmode="lin" valueType="num">
                                      <p:cBhvr additive="base">
                                        <p:cTn id="46754" dur="1000" repeatCount="1000" spd="100%" accel="0%" decel="0%" fill="hold"/>
                                        <p:tgtEl>
                                          <p:spTgt spid="12"/>
                                        </p:tgtEl>
                                        <p:attrNameLst>
                                          <p:attrName>ppt_y</p:attrName>
                                        </p:attrNameLst>
                                      </p:cBhvr>
                                      <p:tavLst>
                                        <p:tav fmla="" tm="0">
                                          <p:val>
                                            <p:strVal val="1+#ppt_h/2"/>
                                          </p:val>
                                        </p:tav>
                                        <p:tav fmla="" tm="100000">
                                          <p:val>
                                            <p:strVal val="#ppt_y"/>
                                          </p:val>
                                        </p:tav>
                                      </p:tavLst>
                                    </p:anim>
                                    <p:set>
                                      <p:cBhvr>
                                        <p:cTn id="46755" dur="1000" repeatCount="1000" spd="100%" accel="0%" decel="0%" fill="hold">
                                          <p:stCondLst>
                                            <p:cond delay="0"/>
                                          </p:stCondLst>
                                        </p:cTn>
                                        <p:tgtEl>
                                          <p:spTgt spid="12"/>
                                        </p:tgtEl>
                                        <p:attrNameLst>
                                          <p:attrName>style.visibility</p:attrName>
                                        </p:attrNameLst>
                                      </p:cBhvr>
                                      <p:to>
                                        <p:strVal val="visible"/>
                                      </p:to>
                                    </p:set>
                                  </p:childTnLst>
                                </p:cTn>
                              </p:par>
                              <p:par>
                                <p:cTn id="46756" presetID="49" presetClass="entr" presetSubtype="0" repeatCount="1000" spd="100%" decel="0%" fill="hold" nodeType="afterEffect">
                                  <p:stCondLst>
                                    <p:cond delay="0"/>
                                  </p:stCondLst>
                                  <p:childTnLst>
                                    <p:anim calcmode="lin" valueType="num">
                                      <p:cBhvr>
                                        <p:cTn id="46758" dur="1000" repeatCount="1000" spd="100%" accel="0%" decel="0%" fill="hold"/>
                                        <p:tgtEl>
                                          <p:spTgt spid="14"/>
                                        </p:tgtEl>
                                        <p:attrNameLst>
                                          <p:attrName>ppt_w</p:attrName>
                                        </p:attrNameLst>
                                      </p:cBhvr>
                                      <p:tavLst>
                                        <p:tav fmla="" tm="0">
                                          <p:val>
                                            <p:fltVal val="0.0"/>
                                          </p:val>
                                        </p:tav>
                                        <p:tav fmla="" tm="100000">
                                          <p:val>
                                            <p:strVal val="#ppt_w"/>
                                          </p:val>
                                        </p:tav>
                                      </p:tavLst>
                                    </p:anim>
                                    <p:anim calcmode="lin" valueType="num">
                                      <p:cBhvr>
                                        <p:cTn id="46759" dur="1000" repeatCount="1000" spd="100%" accel="0%" decel="0%" fill="hold"/>
                                        <p:tgtEl>
                                          <p:spTgt spid="14"/>
                                        </p:tgtEl>
                                        <p:attrNameLst>
                                          <p:attrName>ppt_h</p:attrName>
                                        </p:attrNameLst>
                                      </p:cBhvr>
                                      <p:tavLst>
                                        <p:tav fmla="" tm="0">
                                          <p:val>
                                            <p:fltVal val="0.0"/>
                                          </p:val>
                                        </p:tav>
                                        <p:tav fmla="" tm="100000">
                                          <p:val>
                                            <p:strVal val="#ppt_h"/>
                                          </p:val>
                                        </p:tav>
                                      </p:tavLst>
                                    </p:anim>
                                    <p:anim calcmode="lin" valueType="num">
                                      <p:cBhvr>
                                        <p:cTn id="46760" dur="1000" repeatCount="1000" spd="100%" accel="0%" decel="0%" fill="hold"/>
                                        <p:tgtEl>
                                          <p:spTgt spid="14"/>
                                        </p:tgtEl>
                                        <p:attrNameLst>
                                          <p:attrName>style.rotation</p:attrName>
                                        </p:attrNameLst>
                                      </p:cBhvr>
                                      <p:tavLst>
                                        <p:tav fmla="" tm="0">
                                          <p:val>
                                            <p:fltVal val="360.0"/>
                                          </p:val>
                                        </p:tav>
                                        <p:tav fmla="" tm="100000">
                                          <p:val>
                                            <p:fltVal val="0.0"/>
                                          </p:val>
                                        </p:tav>
                                      </p:tavLst>
                                    </p:anim>
                                    <p:animEffect filter="fade" transition="in">
                                      <p:cBhvr>
                                        <p:cTn id="46757" dur="1000" repeatCount="1000" spd="100%" accel="0%" decel="0%"/>
                                        <p:tgtEl>
                                          <p:spTgt spid="14"/>
                                        </p:tgtEl>
                                      </p:cBhvr>
                                    </p:animEffect>
                                    <p:set>
                                      <p:cBhvr>
                                        <p:cTn id="46761" dur="1000" repeatCount="1000" spd="100%" accel="0%" decel="0%" fill="hold">
                                          <p:stCondLst>
                                            <p:cond delay="0"/>
                                          </p:stCondLst>
                                        </p:cTn>
                                        <p:tgtEl>
                                          <p:spTgt spid="14"/>
                                        </p:tgtEl>
                                        <p:attrNameLst>
                                          <p:attrName>style.visibility</p:attrName>
                                        </p:attrNameLst>
                                      </p:cBhvr>
                                      <p:to>
                                        <p:strVal val="visible"/>
                                      </p:to>
                                    </p:set>
                                  </p:childTnLst>
                                </p:cTn>
                              </p:par>
                              <p:par>
                                <p:cTn id="46762" presetID="1" presetClass="entr" presetSubtype="0" repeatCount="1000" spd="100%" decel="0%" fill="hold" nodeType="afterEffect">
                                  <p:stCondLst>
                                    <p:cond delay="0"/>
                                  </p:stCondLst>
                                  <p:childTnLst>
                                    <p:set>
                                      <p:cBhvr>
                                        <p:cTn id="46763" dur="1" repeatCount="1000" spd="100%" accel="0%" decel="0%" fill="hold">
                                          <p:stCondLst>
                                            <p:cond delay="0"/>
                                          </p:stCondLst>
                                        </p:cTn>
                                        <p:tgtEl>
                                          <p:spTgt spid="11"/>
                                        </p:tgtEl>
                                        <p:attrNameLst>
                                          <p:attrName>style.visibility</p:attrName>
                                        </p:attrNameLst>
                                      </p:cBhvr>
                                      <p:to>
                                        <p:strVal val="visible"/>
                                      </p:to>
                                    </p:set>
                                  </p:childTnLst>
                                </p:cTn>
                              </p:par>
                              <p:par>
                                <p:cTn id="46764" presetID="18" presetClass="entr" presetSubtype="9" repeatCount="1000" spd="100%" decel="0%" fill="hold" nodeType="afterEffect">
                                  <p:stCondLst>
                                    <p:cond delay="0"/>
                                  </p:stCondLst>
                                  <p:childTnLst>
                                    <p:animEffect filter="strips(upLeft)" transition="in">
                                      <p:cBhvr>
                                        <p:cTn id="46765" dur="500" repeatCount="1000" spd="100%" accel="0%" decel="0%"/>
                                        <p:tgtEl>
                                          <p:spTgt spid="13"/>
                                        </p:tgtEl>
                                      </p:cBhvr>
                                    </p:animEffect>
                                    <p:set>
                                      <p:cBhvr>
                                        <p:cTn id="46766" dur="500" repeatCount="1000" spd="100%" accel="0%" decel="0%" fill="hold">
                                          <p:stCondLst>
                                            <p:cond delay="0"/>
                                          </p:stCondLst>
                                        </p:cTn>
                                        <p:tgtEl>
                                          <p:spTgt spid="13"/>
                                        </p:tgtEl>
                                        <p:attrNameLst>
                                          <p:attrName>style.visibility</p:attrName>
                                        </p:attrNameLst>
                                      </p:cBhvr>
                                      <p:to>
                                        <p:strVal val="visible"/>
                                      </p:to>
                                    </p:set>
                                  </p:childTnLst>
                                </p:cTn>
                              </p:par>
                              <p:par>
                                <p:cTn id="46767" presetID="23" presetClass="entr" presetSubtype="528" repeatCount="1000" spd="100%" decel="0%" fill="hold" nodeType="afterEffect">
                                  <p:stCondLst>
                                    <p:cond delay="0"/>
                                  </p:stCondLst>
                                  <p:childTnLst>
                                    <p:anim calcmode="lin" valueType="num">
                                      <p:cBhvr>
                                        <p:cTn id="46768" dur="500" repeatCount="1000" spd="100%" accel="0%" decel="0%" fill="hold"/>
                                        <p:tgtEl>
                                          <p:spTgt spid="15"/>
                                        </p:tgtEl>
                                        <p:attrNameLst>
                                          <p:attrName>ppt_w</p:attrName>
                                        </p:attrNameLst>
                                      </p:cBhvr>
                                      <p:tavLst>
                                        <p:tav fmla="" tm="0">
                                          <p:val>
                                            <p:fltVal val="0.0"/>
                                          </p:val>
                                        </p:tav>
                                        <p:tav fmla="" tm="100000">
                                          <p:val>
                                            <p:strVal val="#ppt_w"/>
                                          </p:val>
                                        </p:tav>
                                      </p:tavLst>
                                    </p:anim>
                                    <p:anim calcmode="lin" valueType="num">
                                      <p:cBhvr>
                                        <p:cTn id="46769" dur="500" repeatCount="1000" spd="100%" accel="0%" decel="0%" fill="hold"/>
                                        <p:tgtEl>
                                          <p:spTgt spid="15"/>
                                        </p:tgtEl>
                                        <p:attrNameLst>
                                          <p:attrName>ppt_h</p:attrName>
                                        </p:attrNameLst>
                                      </p:cBhvr>
                                      <p:tavLst>
                                        <p:tav fmla="" tm="0">
                                          <p:val>
                                            <p:fltVal val="0.0"/>
                                          </p:val>
                                        </p:tav>
                                        <p:tav fmla="" tm="100000">
                                          <p:val>
                                            <p:strVal val="#ppt_h"/>
                                          </p:val>
                                        </p:tav>
                                      </p:tavLst>
                                    </p:anim>
                                    <p:anim calcmode="lin" valueType="num">
                                      <p:cBhvr>
                                        <p:cTn id="46770" dur="500" repeatCount="1000" spd="100%" accel="0%" decel="0%" fill="hold"/>
                                        <p:tgtEl>
                                          <p:spTgt spid="15"/>
                                        </p:tgtEl>
                                        <p:attrNameLst>
                                          <p:attrName>ppt_x</p:attrName>
                                        </p:attrNameLst>
                                      </p:cBhvr>
                                      <p:tavLst>
                                        <p:tav fmla="" tm="0">
                                          <p:val>
                                            <p:fltVal val="0.5"/>
                                          </p:val>
                                        </p:tav>
                                        <p:tav fmla="" tm="100000">
                                          <p:val>
                                            <p:strVal val="#ppt_x"/>
                                          </p:val>
                                        </p:tav>
                                      </p:tavLst>
                                    </p:anim>
                                    <p:anim calcmode="lin" valueType="num">
                                      <p:cBhvr>
                                        <p:cTn id="46771" dur="500" repeatCount="1000" spd="100%" accel="0%" decel="0%" fill="hold"/>
                                        <p:tgtEl>
                                          <p:spTgt spid="15"/>
                                        </p:tgtEl>
                                        <p:attrNameLst>
                                          <p:attrName>ppt_y</p:attrName>
                                        </p:attrNameLst>
                                      </p:cBhvr>
                                      <p:tavLst>
                                        <p:tav fmla="" tm="0">
                                          <p:val>
                                            <p:fltVal val="0.5"/>
                                          </p:val>
                                        </p:tav>
                                        <p:tav fmla="" tm="100000">
                                          <p:val>
                                            <p:strVal val="#ppt_y"/>
                                          </p:val>
                                        </p:tav>
                                      </p:tavLst>
                                    </p:anim>
                                    <p:set>
                                      <p:cBhvr>
                                        <p:cTn id="46772" dur="500" repeatCount="1000" spd="100%" accel="0%" decel="0%"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1.png" id="2"/>
          <p:cNvPicPr>
            <a:picLocks noChangeAspect="true"/>
          </p:cNvPicPr>
          <p:nvPr/>
        </p:nvPicPr>
        <p:blipFill>
          <a:blip r:embed="rId2"/>
          <a:stretch>
            <a:fillRect t="0" l="0" b="0" r="0"/>
          </a:stretch>
        </p:blipFill>
        <p:spPr>
          <a:xfrm>
            <a:off x="0" y="0"/>
            <a:ext cx="12192000" cy="6858000"/>
          </a:xfrm>
          <a:prstGeom prst="rect">
            <a:avLst/>
          </a:prstGeom>
        </p:spPr>
      </p:pic>
      <p:sp>
        <p:nvSpPr>
          <p:cNvPr name="TextBox 3" id="3"/>
          <p:cNvSpPr txBox="true"/>
          <p:nvPr/>
        </p:nvSpPr>
        <p:spPr>
          <a:xfrm>
            <a:off x="5671054" y="2764875"/>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Xie</a:t>
            </a:r>
            <a:endParaRPr lang="en-US" sz="1100"/>
          </a:p>
        </p:txBody>
      </p:sp>
      <p:sp>
        <p:nvSpPr>
          <p:cNvPr name="TextBox 4" id="4"/>
          <p:cNvSpPr txBox="true"/>
          <p:nvPr/>
        </p:nvSpPr>
        <p:spPr>
          <a:xfrm>
            <a:off x="6964263" y="2743201"/>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Xie</a:t>
            </a:r>
            <a:endParaRPr lang="en-US" sz="1100"/>
          </a:p>
        </p:txBody>
      </p:sp>
      <p:sp>
        <p:nvSpPr>
          <p:cNvPr name="TextBox 5" id="5"/>
          <p:cNvSpPr txBox="true"/>
          <p:nvPr/>
        </p:nvSpPr>
        <p:spPr>
          <a:xfrm>
            <a:off x="8315337" y="2743201"/>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Big</a:t>
            </a:r>
            <a:endParaRPr lang="en-US" sz="1100"/>
          </a:p>
        </p:txBody>
      </p:sp>
      <p:sp>
        <p:nvSpPr>
          <p:cNvPr name="TextBox 6" id="6"/>
          <p:cNvSpPr txBox="true"/>
          <p:nvPr/>
        </p:nvSpPr>
        <p:spPr>
          <a:xfrm>
            <a:off x="9666411" y="2743201"/>
            <a:ext cx="1747777" cy="1862048"/>
          </a:xfrm>
          <a:prstGeom prst="rect">
            <a:avLst/>
          </a:prstGeom>
          <a:noFill/>
        </p:spPr>
        <p:txBody>
          <a:bodyPr anchor="t" rtlCol="false" vert="horz" wrap="square" tIns="45720" lIns="91440" bIns="45720" rIns="91440">
            <a:spAutoFit/>
          </a:bodyPr>
          <a:lstStyle/>
          <a:p>
            <a:pPr algn="l" marL="0">
              <a:defRPr/>
            </a:pPr>
            <a:r>
              <a:rPr lang="zh-CN" b="true" i="false" sz="11500" baseline="0" u="none" altLang="en-US">
                <a:gradFill>
                  <a:gsLst>
                    <a:gs pos="0">
                      <a:srgbClr val="FFFFFF"/>
                    </a:gs>
                    <a:gs pos="42200">
                      <a:srgbClr val="FFFFFF"/>
                    </a:gs>
                    <a:gs pos="100000">
                      <a:srgbClr val="FFFFFF">
                        <a:alpha val="50000"/>
                      </a:srgbClr>
                    </a:gs>
                  </a:gsLst>
                </a:gradFill>
                <a:effectLst>
                  <a:outerShdw algn="tl" blurRad="38100" dir="2700000" dist="38100">
                    <a:srgbClr val="000000">
                      <a:alpha val="43137"/>
                    </a:srgbClr>
                  </a:outerShdw>
                </a:effectLst>
                <a:latin typeface="三极准柔宋"/>
                <a:ea typeface="三极准柔宋"/>
              </a:rPr>
              <a:t>Home</a:t>
            </a:r>
            <a:endParaRPr lang="en-US" sz="1100"/>
          </a:p>
        </p:txBody>
      </p:sp>
      <p:sp>
        <p:nvSpPr>
          <p:cNvPr name="AutoShape 7" id="7"/>
          <p:cNvSpPr/>
          <p:nvPr/>
        </p:nvSpPr>
        <p:spPr>
          <a:xfrm>
            <a:off x="8932521" y="4944691"/>
            <a:ext cx="2029692" cy="421358"/>
          </a:xfrm>
          <a:prstGeom prst="roundRect">
            <a:avLst>
              <a:gd name="adj" fmla="val 50000"/>
            </a:avLst>
          </a:prstGeom>
          <a:solidFill>
            <a:srgbClr val="FFFFFF"/>
          </a:solidFill>
          <a:ln cap="flat" cmpd="sng">
            <a:prstDash val="solid"/>
          </a:ln>
          <a:effectLst>
            <a:outerShdw algn="ctr" blurRad="149987" dir="8460000" dist="250190">
              <a:srgbClr val="000000">
                <a:alpha val="28000"/>
              </a:srgbClr>
            </a:outerShdw>
          </a:effectLst>
        </p:spPr>
        <p:txBody>
          <a:bodyPr vert="horz" anchor="ctr" wrap="square" tIns="45720" lIns="91440" bIns="45720" rIns="91440">
            <a:normAutofit/>
          </a:bodyPr>
          <a:p>
            <a:pPr algn="ctr" marL="0"/>
          </a:p>
        </p:txBody>
      </p:sp>
      <p:sp>
        <p:nvSpPr>
          <p:cNvPr name="TextBox 8" id="8"/>
          <p:cNvSpPr txBox="true"/>
          <p:nvPr/>
        </p:nvSpPr>
        <p:spPr>
          <a:xfrm>
            <a:off x="9309178" y="4986093"/>
            <a:ext cx="1047082" cy="338554"/>
          </a:xfrm>
          <a:prstGeom prst="rect">
            <a:avLst/>
          </a:prstGeom>
          <a:noFill/>
        </p:spPr>
        <p:txBody>
          <a:bodyPr anchor="t" rtlCol="false" vert="horz" wrap="square" tIns="45720" lIns="91440" bIns="45720" rIns="91440">
            <a:spAutoFit/>
          </a:bodyPr>
          <a:lstStyle/>
          <a:p>
            <a:pPr algn="dist" marL="0">
              <a:defRPr/>
            </a:pPr>
            <a:r>
              <a:rPr lang="zh-CN" b="true" i="false" sz="1600" baseline="0" u="none" altLang="en-US">
                <a:solidFill>
                  <a:srgbClr val="000000"/>
                </a:solidFill>
                <a:effectLst>
                  <a:outerShdw algn="tl" blurRad="38100" dir="2700000" dist="38100">
                    <a:srgbClr val="000000">
                      <a:alpha val="43137"/>
                    </a:srgbClr>
                  </a:outerShdw>
                </a:effectLst>
                <a:latin typeface="三极准柔宋"/>
                <a:ea typeface="三极准柔宋"/>
              </a:rPr>
              <a:t>Reporter</a:t>
            </a:r>
            <a:endParaRPr lang="en-US" sz="1100"/>
          </a:p>
        </p:txBody>
      </p:sp>
      <p:sp>
        <p:nvSpPr>
          <p:cNvPr name="AutoShape 9" id="9"/>
          <p:cNvSpPr/>
          <p:nvPr/>
        </p:nvSpPr>
        <p:spPr>
          <a:xfrm rot="8100000">
            <a:off x="10416331" y="5088352"/>
            <a:ext cx="137666" cy="137666"/>
          </a:xfrm>
          <a:prstGeom prst="halfFrame">
            <a:avLst>
              <a:gd name="adj1" fmla="val 11987"/>
              <a:gd name="adj2" fmla="val 10920"/>
            </a:avLst>
          </a:prstGeom>
          <a:solidFill>
            <a:srgbClr val="FFFFFF"/>
          </a:solidFill>
          <a:ln w="12700" cap="flat" cmpd="sng">
            <a:solidFill>
              <a:srgbClr val="000000"/>
            </a:solidFill>
            <a:prstDash val="solid"/>
          </a:ln>
        </p:spPr>
        <p:txBody>
          <a:bodyPr vert="horz" anchor="ctr" wrap="square" tIns="45720" lIns="91440" bIns="45720" rIns="91440">
            <a:normAutofit/>
          </a:bodyPr>
          <a:p>
            <a:pPr algn="ctr" marL="0"/>
          </a:p>
        </p:txBody>
      </p:sp>
      <p:grpSp>
        <p:nvGrpSpPr>
          <p:cNvPr name="Group 10" id="10"/>
          <p:cNvGrpSpPr/>
          <p:nvPr/>
        </p:nvGrpSpPr>
        <p:grpSpPr>
          <a:xfrm rot="5400000">
            <a:off x="4930546" y="3748550"/>
            <a:ext cx="960698" cy="219918"/>
            <a:chOff x="1026290" y="5707476"/>
            <a:chExt cx="960698" cy="219918"/>
          </a:xfrm>
          <a:solidFill>
            <a:srgbClr val="FFFFFF"/>
          </a:solidFill>
        </p:grpSpPr>
        <p:sp>
          <p:nvSpPr>
            <p:cNvPr name="AutoShape 11" id="11"/>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12" id="12"/>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13" id="13"/>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Tree>
  </p:cSld>
  <p:clrMapOvr>
    <a:masterClrMapping/>
  </p:clrMapOvr>
  <p:transition spd="slow">
    <p:wedge/>
  </p:transition>
  <p:timing>
    <p:tnLst>
      <p:par>
        <p:cTn id="49000" dur="indefinite" repeatCount="1000" spd="100%" accel="0%" decel="0%" restart="never" nodeType="tmRoot">
          <p:childTnLst>
            <p:seq concurrent="true" nextAc="seek">
              <p:cTn id="49001" dur="indefinite" repeatCount="1000" spd="100%" accel="0%" decel="0%" nodeType="mainSeq">
                <p:childTnLst>
                  <p:par>
                    <p:cTn id="49002" repeatCount="1000" spd="100%" accel="0%" decel="0%" fill="hold">
                      <p:stCondLst>
                        <p:cond delay="indefinite"/>
                      </p:stCondLst>
                      <p:childTnLst>
                        <p:par>
                          <p:cTn id="49003" repeatCount="1000" spd="100%" decel="0%" fill="hold">
                            <p:stCondLst>
                              <p:cond delay="0"/>
                            </p:stCondLst>
                            <p:childTnLst>
                              <p:par>
                                <p:cTn id="49004" presetID="41" presetClass="entr" presetSubtype="0" repeatCount="1000" spd="100%" decel="0%" fill="hold" grpId="0" nodeType="afterEffect">
                                  <p:stCondLst>
                                    <p:cond delay="0"/>
                                  </p:stCondLst>
                                  <p:iterate type="lt">
                                    <p:tmPct val="10000"/>
                                  </p:iterate>
                                  <p:childTnLst>
                                    <p:anim calcmode="lin" valueType="num">
                                      <p:cBhvr>
                                        <p:cTn id="49006" dur="1000" repeatCount="1000" spd="100%" accel="0%" decel="0%" fill="hold"/>
                                        <p:tgtEl>
                                          <p:spTgt spid="3"/>
                                        </p:tgtEl>
                                        <p:attrNameLst>
                                          <p:attrName>ppt_x</p:attrName>
                                        </p:attrNameLst>
                                      </p:cBhvr>
                                      <p:tavLst>
                                        <p:tav fmla="" tm="0">
                                          <p:val>
                                            <p:strVal val="#ppt_x"/>
                                          </p:val>
                                        </p:tav>
                                        <p:tav fmla="" tm="50000">
                                          <p:val>
                                            <p:strVal val="#ppt_x+.1"/>
                                          </p:val>
                                        </p:tav>
                                        <p:tav fmla="" tm="100000">
                                          <p:val>
                                            <p:strVal val="#ppt_x"/>
                                          </p:val>
                                        </p:tav>
                                      </p:tavLst>
                                    </p:anim>
                                    <p:anim calcmode="lin" valueType="num">
                                      <p:cBhvr>
                                        <p:cTn id="49007" dur="1000" repeatCount="1000" spd="100%" accel="0%" decel="0%" fill="hold"/>
                                        <p:tgtEl>
                                          <p:spTgt spid="3"/>
                                        </p:tgtEl>
                                        <p:attrNameLst>
                                          <p:attrName>ppt_y</p:attrName>
                                        </p:attrNameLst>
                                      </p:cBhvr>
                                      <p:tavLst>
                                        <p:tav fmla="" tm="0">
                                          <p:val>
                                            <p:strVal val="#ppt_y"/>
                                          </p:val>
                                        </p:tav>
                                        <p:tav fmla="" tm="100000">
                                          <p:val>
                                            <p:strVal val="#ppt_y"/>
                                          </p:val>
                                        </p:tav>
                                      </p:tavLst>
                                    </p:anim>
                                    <p:anim calcmode="lin" valueType="num">
                                      <p:cBhvr>
                                        <p:cTn id="49008" dur="1000" repeatCount="1000" spd="100%" accel="0%" decel="0%" fill="hold"/>
                                        <p:tgtEl>
                                          <p:spTgt spid="3"/>
                                        </p:tgtEl>
                                        <p:attrNameLst>
                                          <p:attrName>ppt_h</p:attrName>
                                        </p:attrNameLst>
                                      </p:cBhvr>
                                      <p:tavLst>
                                        <p:tav fmla="" tm="0">
                                          <p:val>
                                            <p:strVal val="#ppt_h/10"/>
                                          </p:val>
                                        </p:tav>
                                        <p:tav fmla="" tm="50000">
                                          <p:val>
                                            <p:strVal val="#ppt_h+.01"/>
                                          </p:val>
                                        </p:tav>
                                        <p:tav fmla="" tm="100000">
                                          <p:val>
                                            <p:strVal val="#ppt_h"/>
                                          </p:val>
                                        </p:tav>
                                      </p:tavLst>
                                    </p:anim>
                                    <p:anim calcmode="lin" valueType="num">
                                      <p:cBhvr>
                                        <p:cTn id="49009" dur="1000" repeatCount="1000" spd="100%" accel="0%" decel="0%" fill="hold"/>
                                        <p:tgtEl>
                                          <p:spTgt spid="3"/>
                                        </p:tgtEl>
                                        <p:attrNameLst>
                                          <p:attrName>ppt_w</p:attrName>
                                        </p:attrNameLst>
                                      </p:cBhvr>
                                      <p:tavLst>
                                        <p:tav fmla="" tm="0">
                                          <p:val>
                                            <p:strVal val="#ppt_w/10"/>
                                          </p:val>
                                        </p:tav>
                                        <p:tav fmla="" tm="50000">
                                          <p:val>
                                            <p:strVal val="#ppt_w+.01"/>
                                          </p:val>
                                        </p:tav>
                                        <p:tav fmla="" tm="100000">
                                          <p:val>
                                            <p:strVal val="#ppt_w"/>
                                          </p:val>
                                        </p:tav>
                                      </p:tavLst>
                                    </p:anim>
                                    <p:animEffect filter="fade" transition="in">
                                      <p:cBhvr>
                                        <p:cTn id="49005" dur="1000" repeatCount="1000" spd="100%" accel="0%" decel="0%" tmFilter="0,0; .5, 1; 1, 1"/>
                                        <p:tgtEl>
                                          <p:spTgt spid="3"/>
                                        </p:tgtEl>
                                      </p:cBhvr>
                                    </p:animEffect>
                                    <p:set>
                                      <p:cBhvr>
                                        <p:cTn id="49010" dur="1000" repeatCount="1000" spd="100%" accel="0%" decel="0%"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grpId="0" spid="3"/>
    </p:bld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01.</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Introduction to Credit Card Fraud</a:t>
            </a:r>
            <a:endParaRPr lang="en-US" sz="1100"/>
          </a:p>
        </p:txBody>
      </p:sp>
    </p:spTree>
  </p:cSld>
  <p:clrMapOvr>
    <a:masterClrMapping/>
  </p:clrMapOvr>
  <p:transition spd="med">
    <p:newsflash/>
  </p:transition>
  <p:timing>
    <p:tnLst>
      <p:par>
        <p:cTn id="6396" dur="indefinite" repeatCount="1000" spd="100%" accel="0%" decel="0%" restart="never" nodeType="tmRoot">
          <p:childTnLst>
            <p:seq concurrent="true" nextAc="seek">
              <p:cTn id="6397" dur="indefinite" repeatCount="1000" spd="100%" accel="0%" decel="0%" nodeType="mainSeq">
                <p:childTnLst>
                  <p:par>
                    <p:cTn id="6398" repeatCount="1000" spd="100%" accel="0%" decel="0%" fill="hold">
                      <p:stCondLst>
                        <p:cond delay="indefinite"/>
                      </p:stCondLst>
                      <p:childTnLst>
                        <p:par>
                          <p:cTn id="6399" repeatCount="1000" spd="100%" decel="0%" fill="hold">
                            <p:stCondLst>
                              <p:cond delay="0"/>
                            </p:stCondLst>
                            <p:childTnLst>
                              <p:par>
                                <p:cTn id="6400" presetID="19" presetClass="entr" presetSubtype="5" repeatCount="1000" spd="100%" decel="0%" fill="hold" nodeType="afterEffect">
                                  <p:stCondLst>
                                    <p:cond delay="0"/>
                                  </p:stCondLst>
                                  <p:childTnLst>
                                    <p:anim calcmode="lin" valueType="num">
                                      <p:cBhvr>
                                        <p:cTn id="6401" dur="2000" repeatCount="1000" spd="100%" accel="0%" decel="0%" fill="hold"/>
                                        <p:tgtEl>
                                          <p:spTgt spid="5"/>
                                        </p:tgtEl>
                                        <p:attrNameLst>
                                          <p:attrName>ppt_w</p:attrName>
                                        </p:attrNameLst>
                                      </p:cBhvr>
                                      <p:tavLst>
                                        <p:tav fmla="" tm="0">
                                          <p:val>
                                            <p:strVal val="#ppt_w"/>
                                          </p:val>
                                        </p:tav>
                                        <p:tav fmla="" tm="100000">
                                          <p:val>
                                            <p:strVal val="#ppt_w"/>
                                          </p:val>
                                        </p:tav>
                                      </p:tavLst>
                                    </p:anim>
                                    <p:anim calcmode="lin" valueType="num">
                                      <p:cBhvr>
                                        <p:cTn id="6402" dur="2000" repeatCount="1000" spd="100%" accel="0%" decel="0%" fill="hold"/>
                                        <p:tgtEl>
                                          <p:spTgt spid="5"/>
                                        </p:tgtEl>
                                        <p:attrNameLst>
                                          <p:attrName>ppt_h</p:attrName>
                                        </p:attrNameLst>
                                      </p:cBhvr>
                                      <p:tavLst>
                                        <p:tav fmla="#ppt_h*sin(2.5*pi*$)" tm="0">
                                          <p:val>
                                            <p:fltVal val="0.0"/>
                                          </p:val>
                                        </p:tav>
                                        <p:tav fmla="" tm="100000">
                                          <p:val>
                                            <p:fltVal val="1.0"/>
                                          </p:val>
                                        </p:tav>
                                      </p:tavLst>
                                    </p:anim>
                                    <p:set>
                                      <p:cBhvr>
                                        <p:cTn id="6403" dur="2000" repeatCount="1000" spd="100%" accel="0%" decel="0%" fill="hold">
                                          <p:stCondLst>
                                            <p:cond delay="0"/>
                                          </p:stCondLst>
                                        </p:cTn>
                                        <p:tgtEl>
                                          <p:spTgt spid="5"/>
                                        </p:tgtEl>
                                        <p:attrNameLst>
                                          <p:attrName>style.visibility</p:attrName>
                                        </p:attrNameLst>
                                      </p:cBhvr>
                                      <p:to>
                                        <p:strVal val="visible"/>
                                      </p:to>
                                    </p:set>
                                  </p:childTnLst>
                                </p:cTn>
                              </p:par>
                              <p:par>
                                <p:cTn id="6404" presetID="7" presetClass="entr" presetSubtype="8" repeatCount="1000" spd="100%" decel="0%" fill="hold" nodeType="afterEffect">
                                  <p:stCondLst>
                                    <p:cond delay="0"/>
                                  </p:stCondLst>
                                  <p:childTnLst>
                                    <p:anim calcmode="lin" valueType="num">
                                      <p:cBhvr additive="base">
                                        <p:cTn id="6405" dur="2000" repeatCount="1000" spd="100%" accel="0%" decel="0%" fill="hold"/>
                                        <p:tgtEl>
                                          <p:spTgt spid="10"/>
                                        </p:tgtEl>
                                        <p:attrNameLst>
                                          <p:attrName>ppt_x</p:attrName>
                                        </p:attrNameLst>
                                      </p:cBhvr>
                                      <p:tavLst>
                                        <p:tav fmla="" tm="0">
                                          <p:val>
                                            <p:strVal val="0-#ppt_w/2"/>
                                          </p:val>
                                        </p:tav>
                                        <p:tav fmla="" tm="100000">
                                          <p:val>
                                            <p:strVal val="#ppt_x"/>
                                          </p:val>
                                        </p:tav>
                                      </p:tavLst>
                                    </p:anim>
                                    <p:anim calcmode="lin" valueType="num">
                                      <p:cBhvr additive="base">
                                        <p:cTn id="6406" dur="2000" repeatCount="1000" spd="100%" accel="0%" decel="0%" fill="hold"/>
                                        <p:tgtEl>
                                          <p:spTgt spid="10"/>
                                        </p:tgtEl>
                                        <p:attrNameLst>
                                          <p:attrName>ppt_y</p:attrName>
                                        </p:attrNameLst>
                                      </p:cBhvr>
                                      <p:tavLst>
                                        <p:tav fmla="" tm="0">
                                          <p:val>
                                            <p:strVal val="#ppt_y"/>
                                          </p:val>
                                        </p:tav>
                                        <p:tav fmla="" tm="100000">
                                          <p:val>
                                            <p:strVal val="#ppt_y"/>
                                          </p:val>
                                        </p:tav>
                                      </p:tavLst>
                                    </p:anim>
                                    <p:set>
                                      <p:cBhvr>
                                        <p:cTn id="6407" dur="20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756453" y="4067685"/>
            <a:ext cx="3816000" cy="2349992"/>
          </a:xfrm>
          <a:prstGeom prst="rect">
            <a:avLst/>
          </a:prstGeom>
          <a:solidFill>
            <a:srgbClr val="FFFFFF">
              <a:alpha val="50000"/>
            </a:srgbClr>
          </a:solidFill>
          <a:ln cap="rnd" cmpd="sng">
            <a:prstDash val="solid"/>
          </a:ln>
          <a:effectLst>
            <a:outerShdw algn="t" blurRad="38100" dir="5400000" dist="38100" rotWithShape="false">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AutoShape 3" id="3"/>
          <p:cNvSpPr/>
          <p:nvPr/>
        </p:nvSpPr>
        <p:spPr>
          <a:xfrm>
            <a:off x="4107122" y="1109609"/>
            <a:ext cx="3816000" cy="2673246"/>
          </a:xfrm>
          <a:prstGeom prst="rect">
            <a:avLst/>
          </a:prstGeom>
          <a:solidFill>
            <a:srgbClr val="FFFFFF">
              <a:alpha val="50000"/>
            </a:srgbClr>
          </a:solidFill>
          <a:ln cap="rnd" cmpd="sng">
            <a:prstDash val="solid"/>
          </a:ln>
          <a:effectLst>
            <a:outerShdw algn="t" blurRad="38100" dir="5400000" dist="38100" rotWithShape="false">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AutoShape 4" id="4"/>
          <p:cNvSpPr/>
          <p:nvPr/>
        </p:nvSpPr>
        <p:spPr>
          <a:xfrm>
            <a:off x="7040543" y="4067685"/>
            <a:ext cx="3816000" cy="2392016"/>
          </a:xfrm>
          <a:prstGeom prst="rect">
            <a:avLst/>
          </a:prstGeom>
          <a:solidFill>
            <a:srgbClr val="FFFFFF">
              <a:alpha val="50000"/>
            </a:srgbClr>
          </a:solidFill>
          <a:ln cap="rnd" cmpd="sng">
            <a:prstDash val="solid"/>
          </a:ln>
          <a:effectLst>
            <a:outerShdw algn="t" blurRad="38100" dir="5400000" dist="38100" rotWithShape="false">
              <a:srgbClr val="000000">
                <a:alpha val="10000"/>
              </a:srgbClr>
            </a:outerShdw>
          </a:effectLst>
        </p:spPr>
        <p:txBody>
          <a:bodyPr vert="horz" rot="0" anchor="ctr" wrap="square" tIns="45720" lIns="91440" bIns="45720" rIns="91440">
            <a:prstTxWarp prst="textNoShape">
              <a:avLst/>
            </a:prstTxWarp>
            <a:normAutofit/>
          </a:bodyPr>
          <a:p>
            <a:pPr algn="ctr" marL="0"/>
          </a:p>
        </p:txBody>
      </p:sp>
      <p:sp>
        <p:nvSpPr>
          <p:cNvPr name="Freeform 5" id="5"/>
          <p:cNvSpPr/>
          <p:nvPr/>
        </p:nvSpPr>
        <p:spPr>
          <a:xfrm>
            <a:off x="855892" y="4351509"/>
            <a:ext cx="480574" cy="437998"/>
          </a:xfrm>
          <a:custGeom>
            <a:avLst/>
            <a:gdLst/>
            <a:ahLst/>
            <a:cxnLst/>
            <a:rect r="r" b="b" t="t" l="l"/>
            <a:pathLst>
              <a:path w="606933" h="553162" stroke="true" fill="norm" extrusionOk="true">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sp>
        <p:nvSpPr>
          <p:cNvPr name="Freeform 6" id="6"/>
          <p:cNvSpPr/>
          <p:nvPr/>
        </p:nvSpPr>
        <p:spPr>
          <a:xfrm>
            <a:off x="5855713" y="1218707"/>
            <a:ext cx="480574" cy="437998"/>
          </a:xfrm>
          <a:custGeom>
            <a:avLst/>
            <a:gdLst/>
            <a:ahLst/>
            <a:cxnLst/>
            <a:rect r="r" b="b" t="t" l="l"/>
            <a:pathLst>
              <a:path w="606933" h="553162" stroke="true" fill="norm" extrusionOk="true">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sp>
        <p:nvSpPr>
          <p:cNvPr name="Freeform 7" id="7"/>
          <p:cNvSpPr/>
          <p:nvPr/>
        </p:nvSpPr>
        <p:spPr>
          <a:xfrm>
            <a:off x="10311734" y="4347397"/>
            <a:ext cx="480574" cy="437998"/>
          </a:xfrm>
          <a:custGeom>
            <a:avLst/>
            <a:gdLst/>
            <a:ahLst/>
            <a:cxnLst/>
            <a:rect r="r" b="b" t="t" l="l"/>
            <a:pathLst>
              <a:path w="606933" h="553162" stroke="true" fill="norm" extrusionOk="true">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vert="horz" rot="0" anchor="ctr" wrap="square" tIns="45720" lIns="91440" bIns="45720" rIns="91440">
            <a:prstTxWarp prst="textNoShape">
              <a:avLst/>
            </a:prstTxWarp>
            <a:normAutofit/>
          </a:bodyPr>
          <a:p>
            <a:pPr algn="ctr" marL="0"/>
          </a:p>
        </p:txBody>
      </p:sp>
      <p:pic>
        <p:nvPicPr>
          <p:cNvPr name="image9.png" id="8"/>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TextBox 9" id="9"/>
          <p:cNvSpPr txBox="true"/>
          <p:nvPr/>
        </p:nvSpPr>
        <p:spPr>
          <a:xfrm>
            <a:off x="1393120" y="440323"/>
            <a:ext cx="2856404" cy="584775"/>
          </a:xfrm>
          <a:prstGeom prst="rect">
            <a:avLst/>
          </a:prstGeom>
          <a:noFill/>
        </p:spPr>
        <p:txBody>
          <a:bodyPr anchor="t" rtlCol="false" vert="horz" wrap="square" tIns="45720" lIns="91440" bIns="45720" rIns="91440">
            <a:spAutoFit/>
          </a:bodyPr>
          <a:lstStyle/>
          <a:p>
            <a:pPr algn="dist" marL="0">
              <a:defRPr/>
            </a:pPr>
            <a:r>
              <a:rPr lang="zh-CN" b="false" i="false" sz="3200" baseline="0" u="none" altLang="en-US">
                <a:solidFill>
                  <a:srgbClr val="FFFFFF"/>
                </a:solidFill>
                <a:latin typeface="三极准柔宋"/>
                <a:ea typeface="三极准柔宋"/>
              </a:rPr>
              <a:t>Definition of Credit Card Fraud</a:t>
            </a:r>
            <a:endParaRPr lang="en-US" sz="1100"/>
          </a:p>
        </p:txBody>
      </p:sp>
      <p:sp>
        <p:nvSpPr>
          <p:cNvPr name="TextBox 10" id="10"/>
          <p:cNvSpPr txBox="true"/>
          <p:nvPr/>
        </p:nvSpPr>
        <p:spPr>
          <a:xfrm>
            <a:off x="4317124" y="1431432"/>
            <a:ext cx="3439614" cy="584775"/>
          </a:xfrm>
          <a:prstGeom prst="rect">
            <a:avLst/>
          </a:prstGeom>
          <a:noFill/>
        </p:spPr>
        <p:txBody>
          <a:bodyPr anchor="b" rtlCol="false" vert="horz" wrap="square" tIns="45720" lIns="91440" bIns="45720" rIns="91440">
            <a:spAutoFit/>
          </a:bodyPr>
          <a:lstStyle/>
          <a:p>
            <a:pPr algn="ctr" marL="0">
              <a:defRPr/>
            </a:pPr>
            <a:r>
              <a:rPr lang="zh-CN" b="true" i="false" sz="1600" baseline="0" u="none" altLang="en-US">
                <a:solidFill>
                  <a:srgbClr val="000000">
                    <a:lumMod val="95000"/>
                    <a:lumOff val="5000"/>
                  </a:srgbClr>
                </a:solidFill>
                <a:latin typeface="三极准柔宋"/>
                <a:ea typeface="三极准柔宋"/>
              </a:rPr>
              <a:t>Statistics on Fraud Incidents</a:t>
            </a:r>
            <a:endParaRPr lang="en-US" sz="1100"/>
          </a:p>
        </p:txBody>
      </p:sp>
      <p:sp>
        <p:nvSpPr>
          <p:cNvPr name="TextBox 11" id="11"/>
          <p:cNvSpPr txBox="true"/>
          <p:nvPr/>
        </p:nvSpPr>
        <p:spPr>
          <a:xfrm>
            <a:off x="4326607" y="2120882"/>
            <a:ext cx="3439615" cy="2034540"/>
          </a:xfrm>
          <a:prstGeom prst="rect">
            <a:avLst/>
          </a:prstGeom>
          <a:noFill/>
        </p:spPr>
        <p:txBody>
          <a:bodyPr anchor="t" rtlCol="false" vert="horz" wrap="square" tIns="45720" lIns="91440" bIns="45720" rIns="91440">
            <a:spAutoFit/>
          </a:bodyPr>
          <a:lstStyle/>
          <a:p>
            <a:pPr algn="ctr" marL="0">
              <a:lnSpc>
                <a:spcPct val="150000"/>
              </a:lnSpc>
              <a:defRPr/>
            </a:pPr>
            <a:r>
              <a:rPr lang="zh-CN" b="false" i="false" sz="1400" baseline="0" u="none" altLang="en-US">
                <a:solidFill>
                  <a:srgbClr val="000000">
                    <a:lumMod val="95000"/>
                    <a:lumOff val="5000"/>
                  </a:srgbClr>
                </a:solidFill>
                <a:latin typeface="三极准柔宋"/>
                <a:ea typeface="三极准柔宋"/>
              </a:rPr>
              <a:t>Recent statistics indicate that credit card fraud losses globally exceeded $28 billion in 2022, with a significant percentage originating from online transactions. The frequency of such fraud incidents has been steadily rising, emphasizing the urgency for effective detection systems.</a:t>
            </a:r>
            <a:endParaRPr lang="en-US" sz="1100"/>
          </a:p>
        </p:txBody>
      </p:sp>
      <p:sp>
        <p:nvSpPr>
          <p:cNvPr name="TextBox 12" id="12"/>
          <p:cNvSpPr txBox="true"/>
          <p:nvPr/>
        </p:nvSpPr>
        <p:spPr>
          <a:xfrm>
            <a:off x="1156112" y="4172360"/>
            <a:ext cx="3439614" cy="584775"/>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000000">
                    <a:lumMod val="95000"/>
                    <a:lumOff val="5000"/>
                  </a:srgbClr>
                </a:solidFill>
                <a:latin typeface="三极准柔宋"/>
                <a:ea typeface="三极准柔宋"/>
              </a:rPr>
              <a:t>Types of Fraud</a:t>
            </a:r>
            <a:endParaRPr lang="en-US" sz="1100"/>
          </a:p>
        </p:txBody>
      </p:sp>
      <p:sp>
        <p:nvSpPr>
          <p:cNvPr name="TextBox 13" id="13"/>
          <p:cNvSpPr txBox="true"/>
          <p:nvPr/>
        </p:nvSpPr>
        <p:spPr>
          <a:xfrm>
            <a:off x="1165595" y="4861810"/>
            <a:ext cx="3439615" cy="2034540"/>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000000">
                    <a:lumMod val="95000"/>
                    <a:lumOff val="5000"/>
                  </a:srgbClr>
                </a:solidFill>
                <a:latin typeface="三极准柔宋"/>
                <a:ea typeface="三极准柔宋"/>
              </a:rPr>
              <a:t>Credit card fraud encompasses several types including account takeover, where unauthorized individuals gain access to a victim's account, and card-not-present fraud, typically occurring during online transactions. Each type exploits various vulnerabilities in the credit card payment system.</a:t>
            </a:r>
            <a:endParaRPr lang="en-US" sz="1100"/>
          </a:p>
        </p:txBody>
      </p:sp>
      <p:sp>
        <p:nvSpPr>
          <p:cNvPr name="TextBox 14" id="14"/>
          <p:cNvSpPr txBox="true"/>
          <p:nvPr/>
        </p:nvSpPr>
        <p:spPr>
          <a:xfrm>
            <a:off x="7046053" y="4204732"/>
            <a:ext cx="3439614" cy="584775"/>
          </a:xfrm>
          <a:prstGeom prst="rect">
            <a:avLst/>
          </a:prstGeom>
          <a:noFill/>
        </p:spPr>
        <p:txBody>
          <a:bodyPr anchor="b" rtlCol="false" vert="horz" wrap="square" tIns="45720" lIns="91440" bIns="45720" rIns="91440">
            <a:spAutoFit/>
          </a:bodyPr>
          <a:lstStyle/>
          <a:p>
            <a:pPr algn="r" marL="0">
              <a:defRPr/>
            </a:pPr>
            <a:r>
              <a:rPr lang="zh-CN" b="true" i="false" sz="1600" baseline="0" u="none" altLang="en-US">
                <a:solidFill>
                  <a:srgbClr val="000000">
                    <a:lumMod val="95000"/>
                    <a:lumOff val="5000"/>
                  </a:srgbClr>
                </a:solidFill>
                <a:latin typeface="三极准柔宋"/>
                <a:ea typeface="三极准柔宋"/>
              </a:rPr>
              <a:t>Impact on Consumers and Businesses</a:t>
            </a:r>
            <a:endParaRPr lang="en-US" sz="1100"/>
          </a:p>
        </p:txBody>
      </p:sp>
      <p:sp>
        <p:nvSpPr>
          <p:cNvPr name="TextBox 15" id="15"/>
          <p:cNvSpPr txBox="true"/>
          <p:nvPr/>
        </p:nvSpPr>
        <p:spPr>
          <a:xfrm>
            <a:off x="7055536" y="4894182"/>
            <a:ext cx="3439615" cy="1710690"/>
          </a:xfrm>
          <a:prstGeom prst="rect">
            <a:avLst/>
          </a:prstGeom>
          <a:noFill/>
        </p:spPr>
        <p:txBody>
          <a:bodyPr anchor="t" rtlCol="false" vert="horz" wrap="square" tIns="45720" lIns="91440" bIns="45720" rIns="91440">
            <a:spAutoFit/>
          </a:bodyPr>
          <a:lstStyle/>
          <a:p>
            <a:pPr algn="r" marL="0">
              <a:lnSpc>
                <a:spcPct val="150000"/>
              </a:lnSpc>
              <a:defRPr/>
            </a:pPr>
            <a:r>
              <a:rPr lang="zh-CN" b="false" i="false" sz="1400" baseline="0" u="none" altLang="en-US">
                <a:solidFill>
                  <a:srgbClr val="000000">
                    <a:lumMod val="95000"/>
                    <a:lumOff val="5000"/>
                  </a:srgbClr>
                </a:solidFill>
                <a:latin typeface="三极准柔宋"/>
                <a:ea typeface="三极准柔宋"/>
              </a:rPr>
              <a:t>The impact of credit card fraud is profound, causing financial losses for consumers while leading businesses to implement costly security measures. Trust in payment systems erodes, negatively influencing consumer behavior and brand loyalty.</a:t>
            </a:r>
            <a:endParaRPr lang="en-US" sz="1100"/>
          </a:p>
        </p:txBody>
      </p:sp>
      <p:sp>
        <p:nvSpPr>
          <p:cNvPr name="Freeform 16" id="16"/>
          <p:cNvSpPr/>
          <p:nvPr/>
        </p:nvSpPr>
        <p:spPr>
          <a:xfrm flipV="true">
            <a:off x="-34241" y="-37210"/>
            <a:ext cx="12192003" cy="2769280"/>
          </a:xfrm>
          <a:custGeom>
            <a:avLst/>
            <a:gdLst/>
            <a:ahLst/>
            <a:cxnLst/>
            <a:rect r="r" b="b" t="t" l="l"/>
            <a:pathLst>
              <a:path w="6216319" h="1452543" stroke="true" fill="norm" extrusionOk="true">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rgbClr val="FFFFFF">
              <a:alpha val="23000"/>
              <a:lumMod val="85000"/>
            </a:srgbClr>
          </a:solidFill>
          <a:ln cap="flat" cmpd="sng">
            <a:prstDash val="solid"/>
          </a:ln>
        </p:spPr>
        <p:txBody>
          <a:bodyPr vert="horz" anchor="ctr" wrap="square" tIns="45720" lIns="91440" bIns="45720" rIns="91440">
            <a:normAutofit/>
          </a:bodyPr>
          <a:p>
            <a:pPr algn="ctr" marL="0"/>
          </a:p>
        </p:txBody>
      </p:sp>
      <p:sp>
        <p:nvSpPr>
          <p:cNvPr name="Freeform 17" id="17"/>
          <p:cNvSpPr/>
          <p:nvPr/>
        </p:nvSpPr>
        <p:spPr>
          <a:xfrm flipH="true" flipV="true">
            <a:off x="5945256" y="3107"/>
            <a:ext cx="6216321" cy="1449603"/>
          </a:xfrm>
          <a:custGeom>
            <a:avLst/>
            <a:gdLst/>
            <a:ahLst/>
            <a:cxnLst/>
            <a:rect r="r" b="b" t="t" l="l"/>
            <a:pathLst>
              <a:path w="6216319" h="1449603" stroke="true" fill="norm" extrusionOk="true">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rgbClr val="FFFFFF">
              <a:alpha val="45000"/>
              <a:lumMod val="85000"/>
            </a:srgbClr>
          </a:solidFill>
          <a:ln cap="flat" cmpd="sng">
            <a:prstDash val="solid"/>
          </a:ln>
        </p:spPr>
        <p:txBody>
          <a:bodyPr vert="horz" anchor="ctr" wrap="square" tIns="45720" lIns="91440" bIns="45720" rIns="91440">
            <a:normAutofit/>
          </a:bodyPr>
          <a:p>
            <a:pPr algn="ctr" marL="0"/>
          </a:p>
        </p:txBody>
      </p:sp>
    </p:spTree>
  </p:cSld>
  <p:clrMapOvr>
    <a:masterClrMapping/>
  </p:clrMapOvr>
  <p:transition spd="med">
    <p:fade/>
  </p:transition>
  <p:timing>
    <p:tnLst>
      <p:par>
        <p:cTn id="8573" dur="indefinite" repeatCount="1000" spd="100%" accel="0%" decel="0%" restart="never" nodeType="tmRoot">
          <p:childTnLst>
            <p:seq concurrent="true" nextAc="seek">
              <p:cTn id="8574" dur="indefinite" repeatCount="1000" spd="100%" accel="0%" decel="0%" nodeType="mainSeq">
                <p:childTnLst>
                  <p:par>
                    <p:cTn id="8575" repeatCount="1000" spd="100%" accel="0%" decel="0%" fill="hold">
                      <p:stCondLst>
                        <p:cond delay="indefinite"/>
                      </p:stCondLst>
                      <p:childTnLst>
                        <p:par>
                          <p:cTn id="8576" repeatCount="1000" spd="100%" decel="0%" fill="hold">
                            <p:stCondLst>
                              <p:cond delay="0"/>
                            </p:stCondLst>
                            <p:childTnLst>
                              <p:par>
                                <p:cTn id="8577" presetID="2" presetClass="entr" presetSubtype="8" repeatCount="1000" spd="100%" decel="0%" fill="hold" nodeType="afterEffect">
                                  <p:stCondLst>
                                    <p:cond delay="0"/>
                                  </p:stCondLst>
                                  <p:childTnLst>
                                    <p:anim calcmode="lin" valueType="num">
                                      <p:cBhvr additive="base">
                                        <p:cTn id="8578" dur="1000" repeatCount="1000" spd="100%" accel="0%" decel="0%" fill="hold"/>
                                        <p:tgtEl>
                                          <p:spTgt spid="9"/>
                                        </p:tgtEl>
                                        <p:attrNameLst>
                                          <p:attrName>ppt_x</p:attrName>
                                        </p:attrNameLst>
                                      </p:cBhvr>
                                      <p:tavLst>
                                        <p:tav fmla="" tm="0">
                                          <p:val>
                                            <p:strVal val="0-#ppt_w/2"/>
                                          </p:val>
                                        </p:tav>
                                        <p:tav fmla="" tm="100000">
                                          <p:val>
                                            <p:strVal val="#ppt_x"/>
                                          </p:val>
                                        </p:tav>
                                      </p:tavLst>
                                    </p:anim>
                                    <p:anim calcmode="lin" valueType="num">
                                      <p:cBhvr additive="base">
                                        <p:cTn id="8579" dur="1000" repeatCount="1000" spd="100%" accel="0%" decel="0%" fill="hold"/>
                                        <p:tgtEl>
                                          <p:spTgt spid="9"/>
                                        </p:tgtEl>
                                        <p:attrNameLst>
                                          <p:attrName>ppt_y</p:attrName>
                                        </p:attrNameLst>
                                      </p:cBhvr>
                                      <p:tavLst>
                                        <p:tav fmla="" tm="0">
                                          <p:val>
                                            <p:strVal val="#ppt_y"/>
                                          </p:val>
                                        </p:tav>
                                        <p:tav fmla="" tm="100000">
                                          <p:val>
                                            <p:strVal val="#ppt_y"/>
                                          </p:val>
                                        </p:tav>
                                      </p:tavLst>
                                    </p:anim>
                                    <p:set>
                                      <p:cBhvr>
                                        <p:cTn id="8580" dur="1000" repeatCount="1000" spd="100%" accel="0%" decel="0%" fill="hold">
                                          <p:stCondLst>
                                            <p:cond delay="0"/>
                                          </p:stCondLst>
                                        </p:cTn>
                                        <p:tgtEl>
                                          <p:spTgt spid="9"/>
                                        </p:tgtEl>
                                        <p:attrNameLst>
                                          <p:attrName>style.visibility</p:attrName>
                                        </p:attrNameLst>
                                      </p:cBhvr>
                                      <p:to>
                                        <p:strVal val="visible"/>
                                      </p:to>
                                    </p:set>
                                  </p:childTnLst>
                                </p:cTn>
                              </p:par>
                              <p:par>
                                <p:cTn id="8581" presetID="2" presetClass="entr" presetSubtype="9" repeatCount="1000" spd="100%" decel="0%" fill="hold" nodeType="afterEffect">
                                  <p:stCondLst>
                                    <p:cond delay="0"/>
                                  </p:stCondLst>
                                  <p:childTnLst>
                                    <p:anim calcmode="lin" valueType="num">
                                      <p:cBhvr additive="base">
                                        <p:cTn id="8582" dur="1000" repeatCount="1000" spd="100%" accel="0%" decel="0%" fill="hold"/>
                                        <p:tgtEl>
                                          <p:spTgt spid="12"/>
                                        </p:tgtEl>
                                        <p:attrNameLst>
                                          <p:attrName>ppt_x</p:attrName>
                                        </p:attrNameLst>
                                      </p:cBhvr>
                                      <p:tavLst>
                                        <p:tav fmla="" tm="0">
                                          <p:val>
                                            <p:strVal val="0-#ppt_w/2"/>
                                          </p:val>
                                        </p:tav>
                                        <p:tav fmla="" tm="100000">
                                          <p:val>
                                            <p:strVal val="#ppt_x"/>
                                          </p:val>
                                        </p:tav>
                                      </p:tavLst>
                                    </p:anim>
                                    <p:anim calcmode="lin" valueType="num">
                                      <p:cBhvr additive="base">
                                        <p:cTn id="8583" dur="1000" repeatCount="1000" spd="100%" accel="0%" decel="0%" fill="hold"/>
                                        <p:tgtEl>
                                          <p:spTgt spid="12"/>
                                        </p:tgtEl>
                                        <p:attrNameLst>
                                          <p:attrName>ppt_y</p:attrName>
                                        </p:attrNameLst>
                                      </p:cBhvr>
                                      <p:tavLst>
                                        <p:tav fmla="" tm="0">
                                          <p:val>
                                            <p:strVal val="0-#ppt_h/2"/>
                                          </p:val>
                                        </p:tav>
                                        <p:tav fmla="" tm="100000">
                                          <p:val>
                                            <p:strVal val="#ppt_y"/>
                                          </p:val>
                                        </p:tav>
                                      </p:tavLst>
                                    </p:anim>
                                    <p:set>
                                      <p:cBhvr>
                                        <p:cTn id="8584" dur="1000" repeatCount="1000" spd="100%" accel="0%" decel="0%" fill="hold">
                                          <p:stCondLst>
                                            <p:cond delay="0"/>
                                          </p:stCondLst>
                                        </p:cTn>
                                        <p:tgtEl>
                                          <p:spTgt spid="12"/>
                                        </p:tgtEl>
                                        <p:attrNameLst>
                                          <p:attrName>style.visibility</p:attrName>
                                        </p:attrNameLst>
                                      </p:cBhvr>
                                      <p:to>
                                        <p:strVal val="visible"/>
                                      </p:to>
                                    </p:set>
                                  </p:childTnLst>
                                </p:cTn>
                              </p:par>
                              <p:par>
                                <p:cTn id="8585" presetID="4" presetClass="entr" presetSubtype="16" repeatCount="1000" spd="100%" decel="0%" fill="hold" nodeType="afterEffect">
                                  <p:stCondLst>
                                    <p:cond delay="0"/>
                                  </p:stCondLst>
                                  <p:childTnLst>
                                    <p:animEffect filter="box(in)" transition="in">
                                      <p:cBhvr>
                                        <p:cTn id="8586" dur="1000" repeatCount="1000" spd="100%" accel="0%" decel="0%"/>
                                        <p:tgtEl>
                                          <p:spTgt spid="13"/>
                                        </p:tgtEl>
                                      </p:cBhvr>
                                    </p:animEffect>
                                    <p:set>
                                      <p:cBhvr>
                                        <p:cTn id="8587" dur="1000" repeatCount="1000" spd="100%" accel="0%" decel="0%" fill="hold">
                                          <p:stCondLst>
                                            <p:cond delay="0"/>
                                          </p:stCondLst>
                                        </p:cTn>
                                        <p:tgtEl>
                                          <p:spTgt spid="13"/>
                                        </p:tgtEl>
                                        <p:attrNameLst>
                                          <p:attrName>style.visibility</p:attrName>
                                        </p:attrNameLst>
                                      </p:cBhvr>
                                      <p:to>
                                        <p:strVal val="visible"/>
                                      </p:to>
                                    </p:set>
                                  </p:childTnLst>
                                </p:cTn>
                              </p:par>
                              <p:par>
                                <p:cTn id="8588" presetID="2" presetClass="entr" presetSubtype="1" repeatCount="1000" spd="100%" decel="0%" fill="hold" nodeType="afterEffect">
                                  <p:stCondLst>
                                    <p:cond delay="0"/>
                                  </p:stCondLst>
                                  <p:childTnLst>
                                    <p:anim calcmode="lin" valueType="num">
                                      <p:cBhvr additive="base">
                                        <p:cTn id="8589" dur="1000" repeatCount="1000" spd="100%" accel="0%" decel="0%" fill="hold"/>
                                        <p:tgtEl>
                                          <p:spTgt spid="10"/>
                                        </p:tgtEl>
                                        <p:attrNameLst>
                                          <p:attrName>ppt_x</p:attrName>
                                        </p:attrNameLst>
                                      </p:cBhvr>
                                      <p:tavLst>
                                        <p:tav fmla="" tm="0">
                                          <p:val>
                                            <p:strVal val="#ppt_x"/>
                                          </p:val>
                                        </p:tav>
                                        <p:tav fmla="" tm="100000">
                                          <p:val>
                                            <p:strVal val="#ppt_x"/>
                                          </p:val>
                                        </p:tav>
                                      </p:tavLst>
                                    </p:anim>
                                    <p:anim calcmode="lin" valueType="num">
                                      <p:cBhvr additive="base">
                                        <p:cTn id="8590" dur="1000" repeatCount="1000" spd="100%" accel="0%" decel="0%" fill="hold"/>
                                        <p:tgtEl>
                                          <p:spTgt spid="10"/>
                                        </p:tgtEl>
                                        <p:attrNameLst>
                                          <p:attrName>ppt_y</p:attrName>
                                        </p:attrNameLst>
                                      </p:cBhvr>
                                      <p:tavLst>
                                        <p:tav fmla="" tm="0">
                                          <p:val>
                                            <p:strVal val="0-#ppt_h/2"/>
                                          </p:val>
                                        </p:tav>
                                        <p:tav fmla="" tm="100000">
                                          <p:val>
                                            <p:strVal val="#ppt_y"/>
                                          </p:val>
                                        </p:tav>
                                      </p:tavLst>
                                    </p:anim>
                                    <p:set>
                                      <p:cBhvr>
                                        <p:cTn id="8591" dur="1000" repeatCount="1000" spd="100%" accel="0%" decel="0%" fill="hold">
                                          <p:stCondLst>
                                            <p:cond delay="0"/>
                                          </p:stCondLst>
                                        </p:cTn>
                                        <p:tgtEl>
                                          <p:spTgt spid="10"/>
                                        </p:tgtEl>
                                        <p:attrNameLst>
                                          <p:attrName>style.visibility</p:attrName>
                                        </p:attrNameLst>
                                      </p:cBhvr>
                                      <p:to>
                                        <p:strVal val="visible"/>
                                      </p:to>
                                    </p:set>
                                  </p:childTnLst>
                                </p:cTn>
                              </p:par>
                              <p:par>
                                <p:cTn id="8592" presetID="4" presetClass="entr" presetSubtype="16" repeatCount="1000" spd="100%" decel="0%" fill="hold" nodeType="afterEffect">
                                  <p:stCondLst>
                                    <p:cond delay="0"/>
                                  </p:stCondLst>
                                  <p:childTnLst>
                                    <p:animEffect filter="box(in)" transition="in">
                                      <p:cBhvr>
                                        <p:cTn id="8593" dur="1000" repeatCount="1000" spd="100%" accel="0%" decel="0%"/>
                                        <p:tgtEl>
                                          <p:spTgt spid="11"/>
                                        </p:tgtEl>
                                      </p:cBhvr>
                                    </p:animEffect>
                                    <p:set>
                                      <p:cBhvr>
                                        <p:cTn id="8594" dur="1000" repeatCount="1000" spd="100%" accel="0%" decel="0%" fill="hold">
                                          <p:stCondLst>
                                            <p:cond delay="0"/>
                                          </p:stCondLst>
                                        </p:cTn>
                                        <p:tgtEl>
                                          <p:spTgt spid="11"/>
                                        </p:tgtEl>
                                        <p:attrNameLst>
                                          <p:attrName>style.visibility</p:attrName>
                                        </p:attrNameLst>
                                      </p:cBhvr>
                                      <p:to>
                                        <p:strVal val="visible"/>
                                      </p:to>
                                    </p:set>
                                  </p:childTnLst>
                                </p:cTn>
                              </p:par>
                              <p:par>
                                <p:cTn id="8595" presetID="9" presetClass="entr" presetSubtype="0" repeatCount="1000" spd="100%" decel="0%" fill="hold" nodeType="afterEffect">
                                  <p:stCondLst>
                                    <p:cond delay="0"/>
                                  </p:stCondLst>
                                  <p:childTnLst>
                                    <p:animEffect filter="dissolve" transition="in">
                                      <p:cBhvr>
                                        <p:cTn id="8596" dur="1000" repeatCount="1000" spd="100%" accel="0%" decel="0%"/>
                                        <p:tgtEl>
                                          <p:spTgt spid="14"/>
                                        </p:tgtEl>
                                      </p:cBhvr>
                                    </p:animEffect>
                                    <p:set>
                                      <p:cBhvr>
                                        <p:cTn id="8597" dur="1000" repeatCount="1000" spd="100%" accel="0%" decel="0%" fill="hold">
                                          <p:stCondLst>
                                            <p:cond delay="0"/>
                                          </p:stCondLst>
                                        </p:cTn>
                                        <p:tgtEl>
                                          <p:spTgt spid="14"/>
                                        </p:tgtEl>
                                        <p:attrNameLst>
                                          <p:attrName>style.visibility</p:attrName>
                                        </p:attrNameLst>
                                      </p:cBhvr>
                                      <p:to>
                                        <p:strVal val="visible"/>
                                      </p:to>
                                    </p:set>
                                  </p:childTnLst>
                                </p:cTn>
                              </p:par>
                              <p:par>
                                <p:cTn id="8598" presetID="2" presetClass="entr" presetSubtype="9" repeatCount="1000" spd="100%" decel="0%" fill="hold" nodeType="afterEffect">
                                  <p:stCondLst>
                                    <p:cond delay="0"/>
                                  </p:stCondLst>
                                  <p:childTnLst>
                                    <p:anim calcmode="lin" valueType="num">
                                      <p:cBhvr additive="base">
                                        <p:cTn id="8599" dur="1000" repeatCount="1000" spd="100%" accel="0%" decel="0%" fill="hold"/>
                                        <p:tgtEl>
                                          <p:spTgt spid="15"/>
                                        </p:tgtEl>
                                        <p:attrNameLst>
                                          <p:attrName>ppt_x</p:attrName>
                                        </p:attrNameLst>
                                      </p:cBhvr>
                                      <p:tavLst>
                                        <p:tav fmla="" tm="0">
                                          <p:val>
                                            <p:strVal val="0-#ppt_w/2"/>
                                          </p:val>
                                        </p:tav>
                                        <p:tav fmla="" tm="100000">
                                          <p:val>
                                            <p:strVal val="#ppt_x"/>
                                          </p:val>
                                        </p:tav>
                                      </p:tavLst>
                                    </p:anim>
                                    <p:anim calcmode="lin" valueType="num">
                                      <p:cBhvr additive="base">
                                        <p:cTn id="8600" dur="1000" repeatCount="1000" spd="100%" accel="0%" decel="0%" fill="hold"/>
                                        <p:tgtEl>
                                          <p:spTgt spid="15"/>
                                        </p:tgtEl>
                                        <p:attrNameLst>
                                          <p:attrName>ppt_y</p:attrName>
                                        </p:attrNameLst>
                                      </p:cBhvr>
                                      <p:tavLst>
                                        <p:tav fmla="" tm="0">
                                          <p:val>
                                            <p:strVal val="0-#ppt_h/2"/>
                                          </p:val>
                                        </p:tav>
                                        <p:tav fmla="" tm="100000">
                                          <p:val>
                                            <p:strVal val="#ppt_y"/>
                                          </p:val>
                                        </p:tav>
                                      </p:tavLst>
                                    </p:anim>
                                    <p:set>
                                      <p:cBhvr>
                                        <p:cTn id="8601" dur="1000" repeatCount="1000" spd="100%" accel="0%" decel="0%"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V="true">
            <a:off x="-34241" y="-37210"/>
            <a:ext cx="12192003" cy="2769280"/>
          </a:xfrm>
          <a:custGeom>
            <a:avLst/>
            <a:gdLst/>
            <a:ahLst/>
            <a:cxnLst/>
            <a:rect r="r" b="b" t="t" l="l"/>
            <a:pathLst>
              <a:path w="6216319" h="1452543" stroke="true" fill="norm" extrusionOk="true">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rgbClr val="FFFFFF">
              <a:alpha val="23000"/>
              <a:lumMod val="85000"/>
            </a:srgbClr>
          </a:solidFill>
          <a:ln cap="flat" cmpd="sng">
            <a:prstDash val="solid"/>
          </a:ln>
        </p:spPr>
        <p:txBody>
          <a:bodyPr vert="horz" anchor="ctr" wrap="square" tIns="45720" lIns="91440" bIns="45720" rIns="91440">
            <a:normAutofit/>
          </a:bodyPr>
          <a:p>
            <a:pPr algn="ctr" marL="0"/>
          </a:p>
        </p:txBody>
      </p:sp>
      <p:pic>
        <p:nvPicPr>
          <p:cNvPr name="image9.png" id="3"/>
          <p:cNvPicPr>
            <a:picLocks noChangeAspect="true"/>
          </p:cNvPicPr>
          <p:nvPr/>
        </p:nvPicPr>
        <p:blipFill>
          <a:blip r:embed="rId2"/>
          <a:srcRect/>
          <a:stretch>
            <a:fillRect/>
          </a:stretch>
        </p:blipFill>
        <p:spPr>
          <a:xfrm rot="15568558">
            <a:off x="-45720" y="2531"/>
            <a:ext cx="1219200" cy="1460360"/>
          </a:xfrm>
          <a:prstGeom prst="rect">
            <a:avLst/>
          </a:prstGeom>
        </p:spPr>
      </p:pic>
      <p:sp>
        <p:nvSpPr>
          <p:cNvPr name="TextBox 4" id="4"/>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Importance of Detection</a:t>
            </a:r>
            <a:endParaRPr lang="en-US" sz="1100"/>
          </a:p>
        </p:txBody>
      </p:sp>
      <p:sp>
        <p:nvSpPr>
          <p:cNvPr name="TextBox 5" id="5"/>
          <p:cNvSpPr txBox="true"/>
          <p:nvPr/>
        </p:nvSpPr>
        <p:spPr>
          <a:xfrm>
            <a:off x="699066" y="3447185"/>
            <a:ext cx="3881985"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Financial Losses Due to Fraud</a:t>
            </a:r>
            <a:endParaRPr lang="en-US" sz="1100"/>
          </a:p>
        </p:txBody>
      </p:sp>
      <p:sp>
        <p:nvSpPr>
          <p:cNvPr name="TextBox 6" id="6"/>
          <p:cNvSpPr txBox="true"/>
          <p:nvPr/>
        </p:nvSpPr>
        <p:spPr>
          <a:xfrm>
            <a:off x="708550" y="3890413"/>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Financial losses due to credit card fraud not only affect individuals but also place a burden on the entire banking ecosystem. The costs incurred from chargebacks, investigations, and fraud prevention measures are substantial for financial institutions.</a:t>
            </a:r>
            <a:endParaRPr lang="en-US" sz="1100"/>
          </a:p>
        </p:txBody>
      </p:sp>
      <p:sp>
        <p:nvSpPr>
          <p:cNvPr name="TextBox 7" id="7"/>
          <p:cNvSpPr txBox="true"/>
          <p:nvPr/>
        </p:nvSpPr>
        <p:spPr>
          <a:xfrm>
            <a:off x="8038827" y="1711644"/>
            <a:ext cx="3881985"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Legal Implications for Businesses</a:t>
            </a:r>
            <a:endParaRPr lang="en-US" sz="1100"/>
          </a:p>
        </p:txBody>
      </p:sp>
      <p:sp>
        <p:nvSpPr>
          <p:cNvPr name="TextBox 8" id="8"/>
          <p:cNvSpPr txBox="true"/>
          <p:nvPr/>
        </p:nvSpPr>
        <p:spPr>
          <a:xfrm>
            <a:off x="8048311" y="2154872"/>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Businesses face significant legal implications when fraud occurs, including potential lawsuits and regulatory fines. Non-compliance with regulations can lead to severe penalties, underscoring the importance of effective fraud detection.</a:t>
            </a:r>
            <a:endParaRPr lang="en-US" sz="1100"/>
          </a:p>
        </p:txBody>
      </p:sp>
      <p:sp>
        <p:nvSpPr>
          <p:cNvPr name="Freeform 9" id="9"/>
          <p:cNvSpPr/>
          <p:nvPr/>
        </p:nvSpPr>
        <p:spPr>
          <a:xfrm rot="607256">
            <a:off x="156135" y="3450362"/>
            <a:ext cx="5587376" cy="3547626"/>
          </a:xfrm>
          <a:custGeom>
            <a:avLst/>
            <a:gdLst/>
            <a:ahLst/>
            <a:cxnLst/>
            <a:rect r="r" b="b" t="t" l="l"/>
            <a:pathLst>
              <a:path w="1296" h="439" stroke="true" fill="norm" extrusionOk="true">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rgbClr val="EEECE1">
              <a:lumMod val="40000"/>
              <a:lumOff val="60000"/>
            </a:srgbClr>
          </a:solidFill>
        </p:spPr>
        <p:txBody>
          <a:bodyPr vert="horz" anchor="ctr" wrap="square" tIns="45720" lIns="91440" bIns="45720" rIns="91440">
            <a:normAutofit/>
          </a:bodyPr>
          <a:p>
            <a:pPr algn="ctr" marL="0"/>
          </a:p>
        </p:txBody>
      </p:sp>
      <p:sp>
        <p:nvSpPr>
          <p:cNvPr name="Freeform 10" id="10"/>
          <p:cNvSpPr/>
          <p:nvPr/>
        </p:nvSpPr>
        <p:spPr>
          <a:xfrm rot="607256">
            <a:off x="4547995" y="3064064"/>
            <a:ext cx="1022062" cy="1104193"/>
          </a:xfrm>
          <a:custGeom>
            <a:avLst/>
            <a:gdLst/>
            <a:ahLst/>
            <a:cxnLst/>
            <a:rect r="r" b="b" t="t" l="l"/>
            <a:pathLst>
              <a:path w="95" h="102" stroke="true" fill="norm" extrusionOk="true">
                <a:moveTo>
                  <a:pt x="95" y="26"/>
                </a:moveTo>
                <a:cubicBezTo>
                  <a:pt x="95" y="26"/>
                  <a:pt x="79" y="15"/>
                  <a:pt x="82" y="0"/>
                </a:cubicBezTo>
                <a:cubicBezTo>
                  <a:pt x="82" y="0"/>
                  <a:pt x="16" y="28"/>
                  <a:pt x="0" y="102"/>
                </a:cubicBezTo>
                <a:cubicBezTo>
                  <a:pt x="0" y="102"/>
                  <a:pt x="46" y="60"/>
                  <a:pt x="82" y="67"/>
                </a:cubicBezTo>
                <a:lnTo>
                  <a:pt x="95" y="26"/>
                </a:lnTo>
                <a:close/>
              </a:path>
            </a:pathLst>
          </a:custGeom>
          <a:solidFill>
            <a:srgbClr val="FFFFFF">
              <a:lumMod val="75000"/>
            </a:srgbClr>
          </a:solidFill>
        </p:spPr>
        <p:txBody>
          <a:bodyPr vert="horz" anchor="ctr" wrap="square" tIns="45720" lIns="91440" bIns="45720" rIns="91440">
            <a:normAutofit/>
          </a:bodyPr>
          <a:p>
            <a:pPr algn="ctr" marL="0"/>
          </a:p>
        </p:txBody>
      </p:sp>
      <p:sp>
        <p:nvSpPr>
          <p:cNvPr name="Freeform 11" id="11"/>
          <p:cNvSpPr/>
          <p:nvPr/>
        </p:nvSpPr>
        <p:spPr>
          <a:xfrm rot="607256">
            <a:off x="5799013" y="4211916"/>
            <a:ext cx="775673" cy="1231949"/>
          </a:xfrm>
          <a:custGeom>
            <a:avLst/>
            <a:gdLst/>
            <a:ahLst/>
            <a:cxnLst/>
            <a:rect r="r" b="b" t="t" l="l"/>
            <a:pathLst>
              <a:path w="72" h="114" stroke="true" fill="norm" extrusionOk="true">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rgbClr val="FFFFFF">
              <a:lumMod val="75000"/>
            </a:srgbClr>
          </a:solidFill>
        </p:spPr>
        <p:txBody>
          <a:bodyPr vert="horz" anchor="ctr" wrap="square" tIns="45720" lIns="91440" bIns="45720" rIns="91440">
            <a:normAutofit/>
          </a:bodyPr>
          <a:p>
            <a:pPr algn="ctr" marL="0"/>
          </a:p>
        </p:txBody>
      </p:sp>
      <p:sp>
        <p:nvSpPr>
          <p:cNvPr name="Freeform 12" id="12"/>
          <p:cNvSpPr/>
          <p:nvPr/>
        </p:nvSpPr>
        <p:spPr>
          <a:xfrm rot="607256">
            <a:off x="5433720" y="1958380"/>
            <a:ext cx="2094316" cy="2678352"/>
          </a:xfrm>
          <a:custGeom>
            <a:avLst/>
            <a:gdLst/>
            <a:ahLst/>
            <a:cxnLst/>
            <a:rect r="r" b="b" t="t" l="l"/>
            <a:pathLst>
              <a:path w="194" h="248" stroke="true" fill="norm" extrusionOk="true">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rgbClr val="FFFFFF">
              <a:lumMod val="95000"/>
            </a:srgbClr>
          </a:solidFill>
        </p:spPr>
        <p:txBody>
          <a:bodyPr vert="horz" anchor="ctr" wrap="square" tIns="45720" lIns="91440" bIns="45720" rIns="91440">
            <a:normAutofit/>
          </a:bodyPr>
          <a:p>
            <a:pPr algn="ctr" marL="0"/>
          </a:p>
        </p:txBody>
      </p:sp>
      <p:sp>
        <p:nvSpPr>
          <p:cNvPr name="Freeform 13" id="13"/>
          <p:cNvSpPr/>
          <p:nvPr/>
        </p:nvSpPr>
        <p:spPr>
          <a:xfrm rot="607256">
            <a:off x="5257398" y="3949543"/>
            <a:ext cx="693542" cy="547534"/>
          </a:xfrm>
          <a:custGeom>
            <a:avLst/>
            <a:gdLst/>
            <a:ahLst/>
            <a:cxnLst/>
            <a:rect r="r" b="b" t="t" l="l"/>
            <a:pathLst>
              <a:path w="64" h="51" stroke="true" fill="norm" extrusionOk="true">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p:spPr>
        <p:txBody>
          <a:bodyPr vert="horz" anchor="ctr" wrap="square" tIns="45720" lIns="91440" bIns="45720" rIns="91440">
            <a:normAutofit/>
          </a:bodyPr>
          <a:p>
            <a:pPr algn="ctr" marL="0"/>
          </a:p>
        </p:txBody>
      </p:sp>
      <p:sp>
        <p:nvSpPr>
          <p:cNvPr name="Freeform 14" id="14"/>
          <p:cNvSpPr/>
          <p:nvPr/>
        </p:nvSpPr>
        <p:spPr>
          <a:xfrm rot="607256">
            <a:off x="6912721" y="2089348"/>
            <a:ext cx="766547" cy="839551"/>
          </a:xfrm>
          <a:custGeom>
            <a:avLst/>
            <a:gdLst/>
            <a:ahLst/>
            <a:cxnLst/>
            <a:rect r="r" b="b" t="t" l="l"/>
            <a:pathLst>
              <a:path w="71" h="78" stroke="true" fill="norm" extrusionOk="true">
                <a:moveTo>
                  <a:pt x="59" y="78"/>
                </a:moveTo>
                <a:cubicBezTo>
                  <a:pt x="71" y="34"/>
                  <a:pt x="70" y="0"/>
                  <a:pt x="70" y="0"/>
                </a:cubicBezTo>
                <a:cubicBezTo>
                  <a:pt x="70" y="0"/>
                  <a:pt x="37" y="10"/>
                  <a:pt x="0" y="34"/>
                </a:cubicBezTo>
                <a:cubicBezTo>
                  <a:pt x="59" y="78"/>
                  <a:pt x="59" y="78"/>
                  <a:pt x="59" y="78"/>
                </a:cubicBezTo>
              </a:path>
            </a:pathLst>
          </a:custGeom>
          <a:solidFill>
            <a:srgbClr val="FFFFFF">
              <a:lumMod val="85000"/>
            </a:srgbClr>
          </a:solidFill>
        </p:spPr>
        <p:txBody>
          <a:bodyPr vert="horz" anchor="ctr" wrap="square" tIns="45720" lIns="91440" bIns="45720" rIns="91440">
            <a:normAutofit/>
          </a:bodyPr>
          <a:p>
            <a:pPr algn="ctr" marL="0"/>
          </a:p>
        </p:txBody>
      </p:sp>
      <p:sp>
        <p:nvSpPr>
          <p:cNvPr name="Freeform 15" id="15"/>
          <p:cNvSpPr/>
          <p:nvPr/>
        </p:nvSpPr>
        <p:spPr>
          <a:xfrm rot="607256">
            <a:off x="6446376" y="2777384"/>
            <a:ext cx="626434" cy="643912"/>
          </a:xfrm>
          <a:custGeom>
            <a:avLst/>
            <a:gdLst/>
            <a:ahLst/>
            <a:cxnLst/>
            <a:rect r="r" b="b" t="t" l="l"/>
            <a:pathLst>
              <a:path w="60" h="59" stroke="true" fill="norm" extrusionOk="true">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rgbClr val="FFFFFF">
              <a:lumMod val="85000"/>
            </a:srgbClr>
          </a:solidFill>
        </p:spPr>
        <p:txBody>
          <a:bodyPr vert="horz" anchor="ctr" wrap="square" tIns="45720" lIns="91440" bIns="45720" rIns="91440">
            <a:normAutofit/>
          </a:bodyPr>
          <a:p>
            <a:pPr algn="ctr" marL="0"/>
          </a:p>
        </p:txBody>
      </p:sp>
      <p:sp>
        <p:nvSpPr>
          <p:cNvPr name="Freeform 16" id="16"/>
          <p:cNvSpPr/>
          <p:nvPr/>
        </p:nvSpPr>
        <p:spPr>
          <a:xfrm rot="607256">
            <a:off x="6522330" y="2866639"/>
            <a:ext cx="474529" cy="465403"/>
          </a:xfrm>
          <a:custGeom>
            <a:avLst/>
            <a:gdLst/>
            <a:ahLst/>
            <a:cxnLst/>
            <a:rect r="r" b="b" t="t" l="l"/>
            <a:pathLst>
              <a:path w="44" h="43" stroke="true" fill="norm" extrusionOk="true">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p:spPr>
        <p:txBody>
          <a:bodyPr vert="horz" anchor="ctr" wrap="square" tIns="45720" lIns="91440" bIns="45720" rIns="91440">
            <a:normAutofit/>
          </a:bodyPr>
          <a:p>
            <a:pPr algn="ctr" marL="0"/>
          </a:p>
        </p:txBody>
      </p:sp>
      <p:sp>
        <p:nvSpPr>
          <p:cNvPr name="Freeform 17" id="17"/>
          <p:cNvSpPr/>
          <p:nvPr/>
        </p:nvSpPr>
        <p:spPr>
          <a:xfrm rot="607256">
            <a:off x="5171507" y="3634782"/>
            <a:ext cx="866927" cy="1168071"/>
          </a:xfrm>
          <a:custGeom>
            <a:avLst/>
            <a:gdLst/>
            <a:ahLst/>
            <a:cxnLst/>
            <a:rect r="r" b="b" t="t" l="l"/>
            <a:pathLst>
              <a:path w="80" h="108" stroke="true" fill="norm" extrusionOk="true">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p:spPr>
        <p:txBody>
          <a:bodyPr vert="horz" anchor="ctr" wrap="square" tIns="45720" lIns="91440" bIns="45720" rIns="91440">
            <a:normAutofit/>
          </a:bodyPr>
          <a:p>
            <a:pPr algn="ctr" marL="0"/>
          </a:p>
        </p:txBody>
      </p:sp>
      <p:sp>
        <p:nvSpPr>
          <p:cNvPr name="Freeform 18" id="18"/>
          <p:cNvSpPr/>
          <p:nvPr/>
        </p:nvSpPr>
        <p:spPr>
          <a:xfrm flipH="true" flipV="true">
            <a:off x="5945256" y="3107"/>
            <a:ext cx="6216321" cy="1449603"/>
          </a:xfrm>
          <a:custGeom>
            <a:avLst/>
            <a:gdLst/>
            <a:ahLst/>
            <a:cxnLst/>
            <a:rect r="r" b="b" t="t" l="l"/>
            <a:pathLst>
              <a:path w="6216319" h="1449603" stroke="true" fill="norm" extrusionOk="true">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rgbClr val="FFFFFF">
              <a:alpha val="45000"/>
              <a:lumMod val="85000"/>
            </a:srgbClr>
          </a:solidFill>
          <a:ln cap="flat" cmpd="sng">
            <a:prstDash val="solid"/>
          </a:ln>
        </p:spPr>
        <p:txBody>
          <a:bodyPr vert="horz" anchor="ctr" wrap="square" tIns="45720" lIns="91440" bIns="45720" rIns="91440">
            <a:normAutofit/>
          </a:bodyPr>
          <a:p>
            <a:pPr algn="ctr" marL="0"/>
          </a:p>
        </p:txBody>
      </p:sp>
      <p:sp>
        <p:nvSpPr>
          <p:cNvPr name="TextBox 19" id="19"/>
          <p:cNvSpPr txBox="true"/>
          <p:nvPr/>
        </p:nvSpPr>
        <p:spPr>
          <a:xfrm>
            <a:off x="6832394" y="4306668"/>
            <a:ext cx="3881985" cy="338554"/>
          </a:xfrm>
          <a:prstGeom prst="rect">
            <a:avLst/>
          </a:prstGeom>
          <a:noFill/>
        </p:spPr>
        <p:txBody>
          <a:bodyPr anchor="b"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Psychological Impact on Victims</a:t>
            </a:r>
            <a:endParaRPr lang="en-US" sz="1100"/>
          </a:p>
        </p:txBody>
      </p:sp>
      <p:sp>
        <p:nvSpPr>
          <p:cNvPr name="TextBox 20" id="20"/>
          <p:cNvSpPr txBox="true"/>
          <p:nvPr/>
        </p:nvSpPr>
        <p:spPr>
          <a:xfrm>
            <a:off x="6841878" y="4749896"/>
            <a:ext cx="3881986" cy="1993238"/>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400" baseline="0" u="none" altLang="en-US">
                <a:solidFill>
                  <a:srgbClr val="FFFFFF"/>
                </a:solidFill>
                <a:latin typeface="三极准柔宋"/>
                <a:ea typeface="三极准柔宋"/>
              </a:rPr>
              <a:t>Victims of credit card fraud often experience psychological distress including anxiety and loss of trust in financial systems. This emotional toll can influence their financial habits and relationships with banks or credit institutions.</a:t>
            </a:r>
            <a:endParaRPr lang="en-US" sz="1100"/>
          </a:p>
        </p:txBody>
      </p:sp>
    </p:spTree>
  </p:cSld>
  <p:clrMapOvr>
    <a:masterClrMapping/>
  </p:clrMapOvr>
  <p:transition spd="slow">
    <p:dissolve/>
  </p:transition>
  <p:timing>
    <p:tnLst>
      <p:par>
        <p:cTn id="10343" dur="indefinite" repeatCount="1000" spd="100%" accel="0%" decel="0%" restart="never" nodeType="tmRoot">
          <p:childTnLst>
            <p:seq concurrent="true" nextAc="seek">
              <p:cTn id="10344" dur="indefinite" repeatCount="1000" spd="100%" accel="0%" decel="0%" nodeType="mainSeq">
                <p:childTnLst>
                  <p:par>
                    <p:cTn id="10345" repeatCount="1000" spd="100%" accel="0%" decel="0%" fill="hold">
                      <p:stCondLst>
                        <p:cond delay="indefinite"/>
                      </p:stCondLst>
                      <p:childTnLst>
                        <p:par>
                          <p:cTn id="10346" repeatCount="1000" spd="100%" decel="0%" fill="hold">
                            <p:stCondLst>
                              <p:cond delay="0"/>
                            </p:stCondLst>
                            <p:childTnLst>
                              <p:par>
                                <p:cTn id="10347" presetID="19" presetClass="entr" presetSubtype="5" repeatCount="1000" spd="100%" decel="0%" fill="hold" nodeType="afterEffect">
                                  <p:stCondLst>
                                    <p:cond delay="0"/>
                                  </p:stCondLst>
                                  <p:childTnLst>
                                    <p:anim calcmode="lin" valueType="num">
                                      <p:cBhvr>
                                        <p:cTn id="10348" dur="2000" repeatCount="1000" spd="100%" accel="0%" decel="0%" fill="hold"/>
                                        <p:tgtEl>
                                          <p:spTgt spid="4"/>
                                        </p:tgtEl>
                                        <p:attrNameLst>
                                          <p:attrName>ppt_w</p:attrName>
                                        </p:attrNameLst>
                                      </p:cBhvr>
                                      <p:tavLst>
                                        <p:tav fmla="" tm="0">
                                          <p:val>
                                            <p:strVal val="#ppt_w"/>
                                          </p:val>
                                        </p:tav>
                                        <p:tav fmla="" tm="100000">
                                          <p:val>
                                            <p:strVal val="#ppt_w"/>
                                          </p:val>
                                        </p:tav>
                                      </p:tavLst>
                                    </p:anim>
                                    <p:anim calcmode="lin" valueType="num">
                                      <p:cBhvr>
                                        <p:cTn id="10349" dur="2000" repeatCount="1000" spd="100%" accel="0%" decel="0%" fill="hold"/>
                                        <p:tgtEl>
                                          <p:spTgt spid="4"/>
                                        </p:tgtEl>
                                        <p:attrNameLst>
                                          <p:attrName>ppt_h</p:attrName>
                                        </p:attrNameLst>
                                      </p:cBhvr>
                                      <p:tavLst>
                                        <p:tav fmla="#ppt_h*sin(2.5*pi*$)" tm="0">
                                          <p:val>
                                            <p:fltVal val="0.0"/>
                                          </p:val>
                                        </p:tav>
                                        <p:tav fmla="" tm="100000">
                                          <p:val>
                                            <p:fltVal val="1.0"/>
                                          </p:val>
                                        </p:tav>
                                      </p:tavLst>
                                    </p:anim>
                                    <p:set>
                                      <p:cBhvr>
                                        <p:cTn id="10350" dur="2000" repeatCount="1000" spd="100%" accel="0%" decel="0%" fill="hold">
                                          <p:stCondLst>
                                            <p:cond delay="0"/>
                                          </p:stCondLst>
                                        </p:cTn>
                                        <p:tgtEl>
                                          <p:spTgt spid="4"/>
                                        </p:tgtEl>
                                        <p:attrNameLst>
                                          <p:attrName>style.visibility</p:attrName>
                                        </p:attrNameLst>
                                      </p:cBhvr>
                                      <p:to>
                                        <p:strVal val="visible"/>
                                      </p:to>
                                    </p:set>
                                  </p:childTnLst>
                                </p:cTn>
                              </p:par>
                              <p:par>
                                <p:cTn id="10351" presetID="23" presetClass="entr" presetSubtype="36" repeatCount="1000" spd="100%" decel="0%" fill="hold" nodeType="afterEffect">
                                  <p:stCondLst>
                                    <p:cond delay="0"/>
                                  </p:stCondLst>
                                  <p:childTnLst>
                                    <p:anim calcmode="lin" valueType="num">
                                      <p:cBhvr>
                                        <p:cTn id="10352" dur="500" repeatCount="1000" spd="100%" accel="0%" decel="0%" fill="hold"/>
                                        <p:tgtEl>
                                          <p:spTgt spid="5"/>
                                        </p:tgtEl>
                                        <p:attrNameLst>
                                          <p:attrName>ppt_w</p:attrName>
                                        </p:attrNameLst>
                                      </p:cBhvr>
                                      <p:tavLst>
                                        <p:tav fmla="" tm="0">
                                          <p:val>
                                            <p:strVal val="(6*min(max(#ppt_w*#ppt_h,.3),1)-7.4)/-.7*#ppt_w"/>
                                          </p:val>
                                        </p:tav>
                                        <p:tav fmla="" tm="100000">
                                          <p:val>
                                            <p:strVal val="#ppt_w"/>
                                          </p:val>
                                        </p:tav>
                                      </p:tavLst>
                                    </p:anim>
                                    <p:anim calcmode="lin" valueType="num">
                                      <p:cBhvr>
                                        <p:cTn id="10353" dur="500" repeatCount="1000" spd="100%" accel="0%" decel="0%" fill="hold"/>
                                        <p:tgtEl>
                                          <p:spTgt spid="5"/>
                                        </p:tgtEl>
                                        <p:attrNameLst>
                                          <p:attrName>ppt_h</p:attrName>
                                        </p:attrNameLst>
                                      </p:cBhvr>
                                      <p:tavLst>
                                        <p:tav fmla="" tm="0">
                                          <p:val>
                                            <p:strVal val="(6*min(max(#ppt_w*#ppt_h,.3),1)-7.4)/-.7*#ppt_h"/>
                                          </p:val>
                                        </p:tav>
                                        <p:tav fmla="" tm="100000">
                                          <p:val>
                                            <p:strVal val="#ppt_h"/>
                                          </p:val>
                                        </p:tav>
                                      </p:tavLst>
                                    </p:anim>
                                    <p:anim calcmode="lin" valueType="num">
                                      <p:cBhvr>
                                        <p:cTn id="10354" dur="500" repeatCount="1000" spd="100%" accel="0%" decel="0%" fill="hold"/>
                                        <p:tgtEl>
                                          <p:spTgt spid="5"/>
                                        </p:tgtEl>
                                        <p:attrNameLst>
                                          <p:attrName>ppt_x</p:attrName>
                                        </p:attrNameLst>
                                      </p:cBhvr>
                                      <p:tavLst>
                                        <p:tav fmla="" tm="0">
                                          <p:val>
                                            <p:fltVal val="0.5"/>
                                          </p:val>
                                        </p:tav>
                                        <p:tav fmla="" tm="100000">
                                          <p:val>
                                            <p:strVal val="#ppt_x"/>
                                          </p:val>
                                        </p:tav>
                                      </p:tavLst>
                                    </p:anim>
                                    <p:anim calcmode="lin" valueType="num">
                                      <p:cBhvr>
                                        <p:cTn id="10355" dur="500" repeatCount="1000" spd="100%" accel="0%" decel="0%" fill="hold"/>
                                        <p:tgtEl>
                                          <p:spTgt spid="5"/>
                                        </p:tgtEl>
                                        <p:attrNameLst>
                                          <p:attrName>ppt_y</p:attrName>
                                        </p:attrNameLst>
                                      </p:cBhvr>
                                      <p:tavLst>
                                        <p:tav fmla="" tm="0">
                                          <p:val>
                                            <p:strVal val="1+(6*min(max(#ppt_w*#ppt_h,.3),1)-7.4)/-.7*#ppt_h/2"/>
                                          </p:val>
                                        </p:tav>
                                        <p:tav fmla="" tm="100000">
                                          <p:val>
                                            <p:strVal val="#ppt_y"/>
                                          </p:val>
                                        </p:tav>
                                      </p:tavLst>
                                    </p:anim>
                                    <p:set>
                                      <p:cBhvr>
                                        <p:cTn id="10356" dur="500" repeatCount="1000" spd="100%" accel="0%" decel="0%" fill="hold">
                                          <p:stCondLst>
                                            <p:cond delay="0"/>
                                          </p:stCondLst>
                                        </p:cTn>
                                        <p:tgtEl>
                                          <p:spTgt spid="5"/>
                                        </p:tgtEl>
                                        <p:attrNameLst>
                                          <p:attrName>style.visibility</p:attrName>
                                        </p:attrNameLst>
                                      </p:cBhvr>
                                      <p:to>
                                        <p:strVal val="visible"/>
                                      </p:to>
                                    </p:set>
                                  </p:childTnLst>
                                </p:cTn>
                              </p:par>
                              <p:par>
                                <p:cTn id="10357" presetID="18" presetClass="entr" presetSubtype="6" repeatCount="1000" spd="100%" decel="0%" fill="hold" nodeType="afterEffect">
                                  <p:stCondLst>
                                    <p:cond delay="0"/>
                                  </p:stCondLst>
                                  <p:childTnLst>
                                    <p:animEffect filter="strips(downRight)" transition="in">
                                      <p:cBhvr>
                                        <p:cTn id="10358" dur="500" repeatCount="1000" spd="100%" accel="0%" decel="0%"/>
                                        <p:tgtEl>
                                          <p:spTgt spid="6"/>
                                        </p:tgtEl>
                                      </p:cBhvr>
                                    </p:animEffect>
                                    <p:set>
                                      <p:cBhvr>
                                        <p:cTn id="10359" dur="500" repeatCount="1000" spd="100%" accel="0%" decel="0%" fill="hold">
                                          <p:stCondLst>
                                            <p:cond delay="0"/>
                                          </p:stCondLst>
                                        </p:cTn>
                                        <p:tgtEl>
                                          <p:spTgt spid="6"/>
                                        </p:tgtEl>
                                        <p:attrNameLst>
                                          <p:attrName>style.visibility</p:attrName>
                                        </p:attrNameLst>
                                      </p:cBhvr>
                                      <p:to>
                                        <p:strVal val="visible"/>
                                      </p:to>
                                    </p:set>
                                  </p:childTnLst>
                                </p:cTn>
                              </p:par>
                              <p:par>
                                <p:cTn id="10360" presetID="39" presetClass="entr" presetSubtype="0" repeatCount="1000" spd="100%" decel="0%" fill="hold" nodeType="afterEffect">
                                  <p:stCondLst>
                                    <p:cond delay="0"/>
                                  </p:stCondLst>
                                  <p:childTnLst>
                                    <p:anim calcmode="lin" valueType="num">
                                      <p:cBhvr>
                                        <p:cTn id="10361" dur="1000" repeatCount="1000" spd="100%" accel="0%" decel="0%" fill="hold"/>
                                        <p:tgtEl>
                                          <p:spTgt spid="19"/>
                                        </p:tgtEl>
                                        <p:attrNameLst>
                                          <p:attrName>ppt_h</p:attrName>
                                        </p:attrNameLst>
                                      </p:cBhvr>
                                      <p:tavLst>
                                        <p:tav fmla="" tm="0">
                                          <p:val>
                                            <p:strVal val="#ppt_h/20"/>
                                          </p:val>
                                        </p:tav>
                                        <p:tav fmla="" tm="50000">
                                          <p:val>
                                            <p:strVal val="#ppt_h/20"/>
                                          </p:val>
                                        </p:tav>
                                        <p:tav fmla="" tm="100000">
                                          <p:val>
                                            <p:strVal val="#ppt_h"/>
                                          </p:val>
                                        </p:tav>
                                      </p:tavLst>
                                    </p:anim>
                                    <p:anim calcmode="lin" valueType="num">
                                      <p:cBhvr>
                                        <p:cTn id="10362" dur="1000" repeatCount="1000" spd="100%" accel="0%" decel="0%" fill="hold"/>
                                        <p:tgtEl>
                                          <p:spTgt spid="19"/>
                                        </p:tgtEl>
                                        <p:attrNameLst>
                                          <p:attrName>ppt_w</p:attrName>
                                        </p:attrNameLst>
                                      </p:cBhvr>
                                      <p:tavLst>
                                        <p:tav fmla="" tm="0">
                                          <p:val>
                                            <p:strVal val="#ppt_w+.3"/>
                                          </p:val>
                                        </p:tav>
                                        <p:tav fmla="" tm="50000">
                                          <p:val>
                                            <p:strVal val="#ppt_w+.3"/>
                                          </p:val>
                                        </p:tav>
                                        <p:tav fmla="" tm="100000">
                                          <p:val>
                                            <p:strVal val="#ppt_w"/>
                                          </p:val>
                                        </p:tav>
                                      </p:tavLst>
                                    </p:anim>
                                    <p:anim calcmode="lin" valueType="num">
                                      <p:cBhvr>
                                        <p:cTn id="10363" dur="1000" repeatCount="1000" spd="100%" accel="0%" decel="0%" fill="hold"/>
                                        <p:tgtEl>
                                          <p:spTgt spid="19"/>
                                        </p:tgtEl>
                                        <p:attrNameLst>
                                          <p:attrName>ppt_x</p:attrName>
                                        </p:attrNameLst>
                                      </p:cBhvr>
                                      <p:tavLst>
                                        <p:tav fmla="" tm="0">
                                          <p:val>
                                            <p:strVal val="#ppt_x-.3"/>
                                          </p:val>
                                        </p:tav>
                                        <p:tav fmla="" tm="50000">
                                          <p:val>
                                            <p:strVal val="#ppt_x"/>
                                          </p:val>
                                        </p:tav>
                                        <p:tav fmla="" tm="100000">
                                          <p:val>
                                            <p:strVal val="#ppt_x"/>
                                          </p:val>
                                        </p:tav>
                                      </p:tavLst>
                                    </p:anim>
                                    <p:anim calcmode="lin" valueType="num">
                                      <p:cBhvr>
                                        <p:cTn id="10364" dur="1000" repeatCount="1000" spd="100%" accel="0%" decel="0%" fill="hold"/>
                                        <p:tgtEl>
                                          <p:spTgt spid="19"/>
                                        </p:tgtEl>
                                        <p:attrNameLst>
                                          <p:attrName>ppt_y</p:attrName>
                                        </p:attrNameLst>
                                      </p:cBhvr>
                                      <p:tavLst>
                                        <p:tav fmla="" tm="0">
                                          <p:val>
                                            <p:strVal val="#ppt_y"/>
                                          </p:val>
                                        </p:tav>
                                        <p:tav fmla="" tm="100000">
                                          <p:val>
                                            <p:strVal val="#ppt_y"/>
                                          </p:val>
                                        </p:tav>
                                      </p:tavLst>
                                    </p:anim>
                                    <p:set>
                                      <p:cBhvr>
                                        <p:cTn id="10365" dur="1000" repeatCount="1000" spd="100%" accel="0%" decel="0%" fill="hold">
                                          <p:stCondLst>
                                            <p:cond delay="0"/>
                                          </p:stCondLst>
                                        </p:cTn>
                                        <p:tgtEl>
                                          <p:spTgt spid="19"/>
                                        </p:tgtEl>
                                        <p:attrNameLst>
                                          <p:attrName>style.visibility</p:attrName>
                                        </p:attrNameLst>
                                      </p:cBhvr>
                                      <p:to>
                                        <p:strVal val="visible"/>
                                      </p:to>
                                    </p:set>
                                  </p:childTnLst>
                                </p:cTn>
                              </p:par>
                              <p:par>
                                <p:cTn id="10366" presetID="8" presetClass="entr" presetSubtype="32" repeatCount="1000" spd="100%" decel="0%" fill="hold" nodeType="afterEffect">
                                  <p:stCondLst>
                                    <p:cond delay="0"/>
                                  </p:stCondLst>
                                  <p:childTnLst>
                                    <p:animEffect filter="diamond(out)" transition="in">
                                      <p:cBhvr>
                                        <p:cTn id="10367" dur="1000" repeatCount="1000" spd="100%" accel="0%" decel="0%"/>
                                        <p:tgtEl>
                                          <p:spTgt spid="20"/>
                                        </p:tgtEl>
                                      </p:cBhvr>
                                    </p:animEffect>
                                    <p:set>
                                      <p:cBhvr>
                                        <p:cTn id="10368" dur="1000" repeatCount="1000" spd="100%" accel="0%" decel="0%" fill="hold">
                                          <p:stCondLst>
                                            <p:cond delay="0"/>
                                          </p:stCondLst>
                                        </p:cTn>
                                        <p:tgtEl>
                                          <p:spTgt spid="20"/>
                                        </p:tgtEl>
                                        <p:attrNameLst>
                                          <p:attrName>style.visibility</p:attrName>
                                        </p:attrNameLst>
                                      </p:cBhvr>
                                      <p:to>
                                        <p:strVal val="visible"/>
                                      </p:to>
                                    </p:set>
                                  </p:childTnLst>
                                </p:cTn>
                              </p:par>
                              <p:par>
                                <p:cTn id="10369" presetID="49" presetClass="entr" presetSubtype="0" repeatCount="1000" spd="100%" decel="0%" fill="hold" nodeType="afterEffect">
                                  <p:stCondLst>
                                    <p:cond delay="0"/>
                                  </p:stCondLst>
                                  <p:childTnLst>
                                    <p:anim calcmode="lin" valueType="num">
                                      <p:cBhvr>
                                        <p:cTn id="10371" dur="1000" repeatCount="1000" spd="100%" accel="0%" decel="0%" fill="hold"/>
                                        <p:tgtEl>
                                          <p:spTgt spid="7"/>
                                        </p:tgtEl>
                                        <p:attrNameLst>
                                          <p:attrName>ppt_w</p:attrName>
                                        </p:attrNameLst>
                                      </p:cBhvr>
                                      <p:tavLst>
                                        <p:tav fmla="" tm="0">
                                          <p:val>
                                            <p:fltVal val="0.0"/>
                                          </p:val>
                                        </p:tav>
                                        <p:tav fmla="" tm="100000">
                                          <p:val>
                                            <p:strVal val="#ppt_w"/>
                                          </p:val>
                                        </p:tav>
                                      </p:tavLst>
                                    </p:anim>
                                    <p:anim calcmode="lin" valueType="num">
                                      <p:cBhvr>
                                        <p:cTn id="10372" dur="1000" repeatCount="1000" spd="100%" accel="0%" decel="0%" fill="hold"/>
                                        <p:tgtEl>
                                          <p:spTgt spid="7"/>
                                        </p:tgtEl>
                                        <p:attrNameLst>
                                          <p:attrName>ppt_h</p:attrName>
                                        </p:attrNameLst>
                                      </p:cBhvr>
                                      <p:tavLst>
                                        <p:tav fmla="" tm="0">
                                          <p:val>
                                            <p:fltVal val="0.0"/>
                                          </p:val>
                                        </p:tav>
                                        <p:tav fmla="" tm="100000">
                                          <p:val>
                                            <p:strVal val="#ppt_h"/>
                                          </p:val>
                                        </p:tav>
                                      </p:tavLst>
                                    </p:anim>
                                    <p:anim calcmode="lin" valueType="num">
                                      <p:cBhvr>
                                        <p:cTn id="10373" dur="1000" repeatCount="1000" spd="100%" accel="0%" decel="0%" fill="hold"/>
                                        <p:tgtEl>
                                          <p:spTgt spid="7"/>
                                        </p:tgtEl>
                                        <p:attrNameLst>
                                          <p:attrName>style.rotation</p:attrName>
                                        </p:attrNameLst>
                                      </p:cBhvr>
                                      <p:tavLst>
                                        <p:tav fmla="" tm="0">
                                          <p:val>
                                            <p:fltVal val="360.0"/>
                                          </p:val>
                                        </p:tav>
                                        <p:tav fmla="" tm="100000">
                                          <p:val>
                                            <p:fltVal val="0.0"/>
                                          </p:val>
                                        </p:tav>
                                      </p:tavLst>
                                    </p:anim>
                                    <p:animEffect filter="fade" transition="in">
                                      <p:cBhvr>
                                        <p:cTn id="10370" dur="1000" repeatCount="1000" spd="100%" accel="0%" decel="0%"/>
                                        <p:tgtEl>
                                          <p:spTgt spid="7"/>
                                        </p:tgtEl>
                                      </p:cBhvr>
                                    </p:animEffect>
                                    <p:set>
                                      <p:cBhvr>
                                        <p:cTn id="10374" dur="1000" repeatCount="1000" spd="100%" accel="0%" decel="0%" fill="hold">
                                          <p:stCondLst>
                                            <p:cond delay="0"/>
                                          </p:stCondLst>
                                        </p:cTn>
                                        <p:tgtEl>
                                          <p:spTgt spid="7"/>
                                        </p:tgtEl>
                                        <p:attrNameLst>
                                          <p:attrName>style.visibility</p:attrName>
                                        </p:attrNameLst>
                                      </p:cBhvr>
                                      <p:to>
                                        <p:strVal val="visible"/>
                                      </p:to>
                                    </p:set>
                                  </p:childTnLst>
                                </p:cTn>
                              </p:par>
                              <p:par>
                                <p:cTn id="10375" presetID="17" presetClass="entr" presetSubtype="1" repeatCount="1000" spd="100%" decel="0%" fill="hold" nodeType="afterEffect">
                                  <p:stCondLst>
                                    <p:cond delay="0"/>
                                  </p:stCondLst>
                                  <p:childTnLst>
                                    <p:anim calcmode="lin" valueType="num">
                                      <p:cBhvr additive="base">
                                        <p:cTn id="10376" dur="500" repeatCount="1000" spd="100%" accel="0%" decel="0%" fill="hold"/>
                                        <p:tgtEl>
                                          <p:spTgt spid="8"/>
                                        </p:tgtEl>
                                        <p:attrNameLst>
                                          <p:attrName>ppt_x</p:attrName>
                                        </p:attrNameLst>
                                      </p:cBhvr>
                                      <p:tavLst>
                                        <p:tav fmla="" tm="0">
                                          <p:val>
                                            <p:strVal val="#ppt_x"/>
                                          </p:val>
                                        </p:tav>
                                        <p:tav fmla="" tm="100000">
                                          <p:val>
                                            <p:strVal val="#ppt_x"/>
                                          </p:val>
                                        </p:tav>
                                      </p:tavLst>
                                    </p:anim>
                                    <p:anim calcmode="lin" valueType="num">
                                      <p:cBhvr additive="base">
                                        <p:cTn id="10377" dur="500" repeatCount="1000" spd="100%" accel="0%" decel="0%" fill="hold"/>
                                        <p:tgtEl>
                                          <p:spTgt spid="8"/>
                                        </p:tgtEl>
                                        <p:attrNameLst>
                                          <p:attrName>ppt_y</p:attrName>
                                        </p:attrNameLst>
                                      </p:cBhvr>
                                      <p:tavLst>
                                        <p:tav fmla="" tm="0">
                                          <p:val>
                                            <p:strVal val="#ppt_y-#ppt_h/2"/>
                                          </p:val>
                                        </p:tav>
                                        <p:tav fmla="" tm="100000">
                                          <p:val>
                                            <p:strVal val="#ppt_y"/>
                                          </p:val>
                                        </p:tav>
                                      </p:tavLst>
                                    </p:anim>
                                    <p:anim calcmode="lin" valueType="num">
                                      <p:cBhvr additive="base">
                                        <p:cTn id="10378" dur="500" repeatCount="1000" spd="100%" accel="0%" decel="0%" fill="hold"/>
                                        <p:tgtEl>
                                          <p:spTgt spid="8"/>
                                        </p:tgtEl>
                                        <p:attrNameLst>
                                          <p:attrName>ppt_w</p:attrName>
                                        </p:attrNameLst>
                                      </p:cBhvr>
                                      <p:tavLst>
                                        <p:tav fmla="" tm="0">
                                          <p:val>
                                            <p:strVal val="#ppt_w"/>
                                          </p:val>
                                        </p:tav>
                                        <p:tav fmla="" tm="100000">
                                          <p:val>
                                            <p:strVal val="#ppt_w"/>
                                          </p:val>
                                        </p:tav>
                                      </p:tavLst>
                                    </p:anim>
                                    <p:anim calcmode="lin" valueType="num">
                                      <p:cBhvr additive="base">
                                        <p:cTn id="10379" dur="500" repeatCount="1000" spd="100%" accel="0%" decel="0%" fill="hold"/>
                                        <p:tgtEl>
                                          <p:spTgt spid="8"/>
                                        </p:tgtEl>
                                        <p:attrNameLst>
                                          <p:attrName>ppt_h</p:attrName>
                                        </p:attrNameLst>
                                      </p:cBhvr>
                                      <p:tavLst>
                                        <p:tav fmla="" tm="0">
                                          <p:val>
                                            <p:fltVal val="0.0"/>
                                          </p:val>
                                        </p:tav>
                                        <p:tav fmla="" tm="100000">
                                          <p:val>
                                            <p:strVal val="#ppt_h"/>
                                          </p:val>
                                        </p:tav>
                                      </p:tavLst>
                                    </p:anim>
                                    <p:set>
                                      <p:cBhvr additive="base">
                                        <p:cTn id="10380" dur="500" repeatCount="1000" spd="100%" accel="0%" decel="0%"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02.</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Mechanisms of Credit Card Fraud</a:t>
            </a:r>
            <a:endParaRPr lang="en-US" sz="1100"/>
          </a:p>
        </p:txBody>
      </p:sp>
    </p:spTree>
  </p:cSld>
  <p:clrMapOvr>
    <a:masterClrMapping/>
  </p:clrMapOvr>
  <p:transition spd="med">
    <p:fade/>
  </p:transition>
  <p:timing>
    <p:tnLst>
      <p:par>
        <p:cTn id="12344" dur="indefinite" repeatCount="1000" spd="100%" accel="0%" decel="0%" restart="never" nodeType="tmRoot">
          <p:childTnLst>
            <p:seq concurrent="true" nextAc="seek">
              <p:cTn id="12345" dur="indefinite" repeatCount="1000" spd="100%" accel="0%" decel="0%" nodeType="mainSeq">
                <p:childTnLst>
                  <p:par>
                    <p:cTn id="12346" repeatCount="1000" spd="100%" accel="0%" decel="0%" fill="hold">
                      <p:stCondLst>
                        <p:cond delay="indefinite"/>
                      </p:stCondLst>
                      <p:childTnLst>
                        <p:par>
                          <p:cTn id="12347" repeatCount="1000" spd="100%" decel="0%" fill="hold">
                            <p:stCondLst>
                              <p:cond delay="0"/>
                            </p:stCondLst>
                            <p:childTnLst>
                              <p:par>
                                <p:cTn id="12348" presetID="22" presetClass="entr" presetSubtype="1" repeatCount="1000" spd="100%" decel="0%" fill="hold" nodeType="afterEffect">
                                  <p:stCondLst>
                                    <p:cond delay="0"/>
                                  </p:stCondLst>
                                  <p:childTnLst>
                                    <p:animEffect filter="wipe(up)" transition="in">
                                      <p:cBhvr>
                                        <p:cTn id="12349" dur="500" repeatCount="1000" spd="100%" accel="0%" decel="0%"/>
                                        <p:tgtEl>
                                          <p:spTgt spid="5"/>
                                        </p:tgtEl>
                                      </p:cBhvr>
                                    </p:animEffect>
                                    <p:set>
                                      <p:cBhvr>
                                        <p:cTn id="12350" dur="500" repeatCount="1000" spd="100%" accel="0%" decel="0%" fill="hold">
                                          <p:stCondLst>
                                            <p:cond delay="0"/>
                                          </p:stCondLst>
                                        </p:cTn>
                                        <p:tgtEl>
                                          <p:spTgt spid="5"/>
                                        </p:tgtEl>
                                        <p:attrNameLst>
                                          <p:attrName>style.visibility</p:attrName>
                                        </p:attrNameLst>
                                      </p:cBhvr>
                                      <p:to>
                                        <p:strVal val="visible"/>
                                      </p:to>
                                    </p:set>
                                  </p:childTnLst>
                                </p:cTn>
                              </p:par>
                              <p:par>
                                <p:cTn id="12351" presetID="16" presetClass="entr" presetSubtype="42" repeatCount="1000" spd="100%" decel="0%" fill="hold" nodeType="afterEffect">
                                  <p:stCondLst>
                                    <p:cond delay="0"/>
                                  </p:stCondLst>
                                  <p:childTnLst>
                                    <p:animEffect filter="barn(outHorizontal)" transition="in">
                                      <p:cBhvr>
                                        <p:cTn id="12352" dur="500" repeatCount="1000" spd="100%" accel="0%" decel="0%"/>
                                        <p:tgtEl>
                                          <p:spTgt spid="10"/>
                                        </p:tgtEl>
                                      </p:cBhvr>
                                    </p:animEffect>
                                    <p:set>
                                      <p:cBhvr>
                                        <p:cTn id="12353" dur="5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287651" y="2918829"/>
            <a:ext cx="6904349" cy="2292080"/>
          </a:xfrm>
          <a:prstGeom prst="rect">
            <a:avLst/>
          </a:prstGeom>
          <a:blipFill>
            <a:blip r:embed="rId2"/>
            <a:stretch>
              <a:fillRect t="-176895" l="0" b="-174945" r="0"/>
            </a:stretch>
          </a:blipFill>
          <a:ln cap="flat">
            <a:prstDash val="solid"/>
          </a:ln>
        </p:spPr>
        <p:txBody>
          <a:bodyPr vert="horz" rot="0" anchor="ctr" wrap="square" tIns="45720" lIns="91440" bIns="45720" rIns="91440">
            <a:prstTxWarp prst="textNoShape">
              <a:avLst/>
            </a:prstTxWarp>
            <a:normAutofit/>
          </a:bodyPr>
          <a:p>
            <a:pPr algn="ctr" marL="0"/>
          </a:p>
        </p:txBody>
      </p:sp>
      <p:sp>
        <p:nvSpPr>
          <p:cNvPr name="AutoShape 3" id="3"/>
          <p:cNvSpPr/>
          <p:nvPr/>
        </p:nvSpPr>
        <p:spPr>
          <a:xfrm>
            <a:off x="5110008" y="3417317"/>
            <a:ext cx="6849818" cy="337746"/>
          </a:xfrm>
          <a:prstGeom prst="rect">
            <a:avLst/>
          </a:prstGeom>
          <a:solidFill>
            <a:srgbClr val="000000">
              <a:alpha val="70000"/>
            </a:srgbClr>
          </a:solidFill>
          <a:ln cap="flat" cmpd="sng">
            <a:prstDash val="solid"/>
          </a:ln>
        </p:spPr>
        <p:txBody>
          <a:bodyPr vert="horz" anchor="ctr" wrap="square" tIns="45720" lIns="91440" bIns="45720" rIns="91440">
            <a:normAutofit/>
          </a:bodyPr>
          <a:p>
            <a:pPr algn="ctr" marL="0"/>
          </a:p>
        </p:txBody>
      </p:sp>
      <p:grpSp>
        <p:nvGrpSpPr>
          <p:cNvPr name="Group 4" id="4"/>
          <p:cNvGrpSpPr/>
          <p:nvPr/>
        </p:nvGrpSpPr>
        <p:grpSpPr>
          <a:xfrm>
            <a:off x="428317" y="1218789"/>
            <a:ext cx="456703" cy="456703"/>
            <a:chOff x="809883" y="1822439"/>
            <a:chExt cx="721040" cy="721040"/>
          </a:xfrm>
        </p:grpSpPr>
        <p:sp>
          <p:nvSpPr>
            <p:cNvPr name="AutoShape 5" id="5"/>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6" id="6"/>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grpSp>
        <p:nvGrpSpPr>
          <p:cNvPr name="Group 7" id="7"/>
          <p:cNvGrpSpPr/>
          <p:nvPr/>
        </p:nvGrpSpPr>
        <p:grpSpPr>
          <a:xfrm>
            <a:off x="428317" y="3146031"/>
            <a:ext cx="456703" cy="456703"/>
            <a:chOff x="809883" y="1822439"/>
            <a:chExt cx="721040" cy="721040"/>
          </a:xfrm>
        </p:grpSpPr>
        <p:sp>
          <p:nvSpPr>
            <p:cNvPr name="AutoShape 8" id="8"/>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9" id="9"/>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grpSp>
        <p:nvGrpSpPr>
          <p:cNvPr name="Group 10" id="10"/>
          <p:cNvGrpSpPr/>
          <p:nvPr/>
        </p:nvGrpSpPr>
        <p:grpSpPr>
          <a:xfrm>
            <a:off x="428317" y="4929220"/>
            <a:ext cx="456703" cy="456703"/>
            <a:chOff x="809883" y="1822439"/>
            <a:chExt cx="721040" cy="721040"/>
          </a:xfrm>
        </p:grpSpPr>
        <p:sp>
          <p:nvSpPr>
            <p:cNvPr name="AutoShape 11" id="11"/>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anchor="ctr" wrap="square" tIns="45720" lIns="91440" bIns="45720" rIns="91440">
              <a:normAutofit/>
            </a:bodyPr>
            <a:p>
              <a:pPr algn="ctr" marL="0"/>
            </a:p>
          </p:txBody>
        </p:sp>
        <p:sp>
          <p:nvSpPr>
            <p:cNvPr name="Freeform 12" id="12"/>
            <p:cNvSpPr/>
            <p:nvPr/>
          </p:nvSpPr>
          <p:spPr>
            <a:xfrm>
              <a:off x="1001760" y="2010248"/>
              <a:ext cx="337286" cy="345422"/>
            </a:xfrm>
            <a:custGeom>
              <a:avLst/>
              <a:gdLst/>
              <a:ahLst/>
              <a:cxnLst/>
              <a:rect r="r" b="b" t="t" l="l"/>
              <a:pathLst>
                <a:path w="10400" h="10667" stroke="true" fill="norm" extrusionOk="true">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anchor="t" wrap="square" tIns="45720" lIns="91440" bIns="45720" rIns="91440">
              <a:normAutofit/>
            </a:bodyPr>
            <a:p>
              <a:pPr algn="l" marL="0"/>
            </a:p>
          </p:txBody>
        </p:sp>
      </p:grpSp>
      <p:pic>
        <p:nvPicPr>
          <p:cNvPr name="image9.png" id="13"/>
          <p:cNvPicPr>
            <a:picLocks noChangeAspect="true"/>
          </p:cNvPicPr>
          <p:nvPr/>
        </p:nvPicPr>
        <p:blipFill>
          <a:blip r:embed="rId3"/>
          <a:srcRect/>
          <a:stretch>
            <a:fillRect/>
          </a:stretch>
        </p:blipFill>
        <p:spPr>
          <a:xfrm rot="15568558">
            <a:off x="-45720" y="2531"/>
            <a:ext cx="1219200" cy="1460360"/>
          </a:xfrm>
          <a:prstGeom prst="rect">
            <a:avLst/>
          </a:prstGeom>
        </p:spPr>
      </p:pic>
      <p:sp>
        <p:nvSpPr>
          <p:cNvPr name="TextBox 14" id="14"/>
          <p:cNvSpPr txBox="true"/>
          <p:nvPr/>
        </p:nvSpPr>
        <p:spPr>
          <a:xfrm>
            <a:off x="984431" y="1173035"/>
            <a:ext cx="3931599"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Carding Techniques</a:t>
            </a:r>
            <a:endParaRPr lang="en-US" sz="1100"/>
          </a:p>
        </p:txBody>
      </p:sp>
      <p:sp>
        <p:nvSpPr>
          <p:cNvPr name="TextBox 15" id="15"/>
          <p:cNvSpPr txBox="true"/>
          <p:nvPr/>
        </p:nvSpPr>
        <p:spPr>
          <a:xfrm>
            <a:off x="993915" y="1743215"/>
            <a:ext cx="3931600"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Carding involves testing stolen card details on various online retailers to determine their validity. Once confirmed, these cards can be used for larger fraudulent purchases, magnifying the impact on both consumers and merchants.</a:t>
            </a:r>
            <a:endParaRPr lang="en-US" sz="1100"/>
          </a:p>
        </p:txBody>
      </p:sp>
      <p:sp>
        <p:nvSpPr>
          <p:cNvPr name="TextBox 16" id="16"/>
          <p:cNvSpPr txBox="true"/>
          <p:nvPr/>
        </p:nvSpPr>
        <p:spPr>
          <a:xfrm>
            <a:off x="961749" y="3095765"/>
            <a:ext cx="3931599"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Stolen Card Information</a:t>
            </a:r>
            <a:endParaRPr lang="en-US" sz="1100"/>
          </a:p>
        </p:txBody>
      </p:sp>
      <p:sp>
        <p:nvSpPr>
          <p:cNvPr name="TextBox 17" id="17"/>
          <p:cNvSpPr txBox="true"/>
          <p:nvPr/>
        </p:nvSpPr>
        <p:spPr>
          <a:xfrm>
            <a:off x="971233" y="3665945"/>
            <a:ext cx="3931600"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Fraudsters often obtain stolen credit card information through data breaches or skimming devices. This allows them to make unauthorized purchases before the victim is even aware their information has been compromised.</a:t>
            </a:r>
            <a:endParaRPr lang="en-US" sz="1100"/>
          </a:p>
        </p:txBody>
      </p:sp>
      <p:sp>
        <p:nvSpPr>
          <p:cNvPr name="TextBox 18" id="18"/>
          <p:cNvSpPr txBox="true"/>
          <p:nvPr/>
        </p:nvSpPr>
        <p:spPr>
          <a:xfrm>
            <a:off x="961749" y="5000639"/>
            <a:ext cx="3931599" cy="338554"/>
          </a:xfrm>
          <a:prstGeom prst="rect">
            <a:avLst/>
          </a:prstGeom>
          <a:noFill/>
        </p:spPr>
        <p:txBody>
          <a:bodyPr anchor="t" rtlCol="false" vert="horz" wrap="square" tIns="45720" lIns="91440" bIns="45720" rIns="91440">
            <a:spAutoFit/>
          </a:bodyPr>
          <a:lstStyle/>
          <a:p>
            <a:pPr algn="l" marL="0">
              <a:defRPr/>
            </a:pPr>
            <a:r>
              <a:rPr lang="zh-CN" b="true" i="false" sz="1600" baseline="0" u="none" altLang="en-US">
                <a:solidFill>
                  <a:srgbClr val="FFFFFF"/>
                </a:solidFill>
                <a:latin typeface="三极准柔宋"/>
                <a:ea typeface="三极准柔宋"/>
              </a:rPr>
              <a:t>Phishing Attacks</a:t>
            </a:r>
            <a:endParaRPr lang="en-US" sz="1100"/>
          </a:p>
        </p:txBody>
      </p:sp>
      <p:sp>
        <p:nvSpPr>
          <p:cNvPr name="TextBox 19" id="19"/>
          <p:cNvSpPr txBox="true"/>
          <p:nvPr/>
        </p:nvSpPr>
        <p:spPr>
          <a:xfrm>
            <a:off x="993915" y="5407017"/>
            <a:ext cx="3931600" cy="1167692"/>
          </a:xfrm>
          <a:prstGeom prst="rect">
            <a:avLst/>
          </a:prstGeom>
          <a:noFill/>
        </p:spPr>
        <p:txBody>
          <a:bodyPr anchor="t" rtlCol="false" vert="horz" wrap="square" tIns="45720" lIns="91440" bIns="45720" rIns="91440">
            <a:spAutoFit/>
          </a:bodyPr>
          <a:lstStyle/>
          <a:p>
            <a:pPr algn="l" marL="0">
              <a:lnSpc>
                <a:spcPct val="150000"/>
              </a:lnSpc>
              <a:defRPr/>
            </a:pPr>
            <a:r>
              <a:rPr lang="zh-CN" b="false" i="false" sz="1200" baseline="0" u="none" altLang="en-US">
                <a:solidFill>
                  <a:srgbClr val="FFFFFF"/>
                </a:solidFill>
                <a:latin typeface="三极准柔宋"/>
                <a:ea typeface="三极准柔宋"/>
              </a:rPr>
              <a:t>Phishing attacks disguise themselves as legitimate communications, tricking victims into revealing sensitive information such as credit card numbers or login details. This form of fraud is increasingly sophisticated and prevalent in digital communications.</a:t>
            </a:r>
            <a:endParaRPr lang="en-US" sz="1100"/>
          </a:p>
        </p:txBody>
      </p:sp>
      <p:sp>
        <p:nvSpPr>
          <p:cNvPr name="TextBox 20" id="20"/>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How Fraud Occurs</a:t>
            </a:r>
            <a:endParaRPr lang="en-US" sz="1100"/>
          </a:p>
        </p:txBody>
      </p:sp>
    </p:spTree>
  </p:cSld>
  <p:clrMapOvr>
    <a:masterClrMapping/>
  </p:clrMapOvr>
  <p:transition spd="med">
    <p:pull dir="l"/>
  </p:transition>
  <p:timing>
    <p:tnLst>
      <p:par>
        <p:cTn id="14208" dur="indefinite" repeatCount="1000" spd="100%" accel="0%" decel="0%" restart="never" nodeType="tmRoot">
          <p:childTnLst>
            <p:seq concurrent="true" nextAc="seek">
              <p:cTn id="14209" dur="indefinite" repeatCount="1000" spd="100%" accel="0%" decel="0%" nodeType="mainSeq">
                <p:childTnLst>
                  <p:par>
                    <p:cTn id="14210" repeatCount="1000" spd="100%" accel="0%" decel="0%" fill="hold">
                      <p:stCondLst>
                        <p:cond delay="indefinite"/>
                      </p:stCondLst>
                      <p:childTnLst>
                        <p:par>
                          <p:cTn id="14211" repeatCount="1000" spd="100%" decel="0%" fill="hold">
                            <p:stCondLst>
                              <p:cond delay="0"/>
                            </p:stCondLst>
                            <p:childTnLst>
                              <p:par>
                                <p:cTn id="14212" presetID="40" presetClass="entr" presetSubtype="0" repeatCount="1000" spd="100%" decel="0%" fill="hold" grpId="0" nodeType="afterEffect">
                                  <p:stCondLst>
                                    <p:cond delay="0"/>
                                  </p:stCondLst>
                                  <p:iterate type="lt">
                                    <p:tmPct val="10000"/>
                                  </p:iterate>
                                  <p:childTnLst>
                                    <p:anim calcmode="lin" valueType="num">
                                      <p:cBhvr>
                                        <p:cTn id="14214" dur="1000" repeatCount="1000" spd="100%" accel="0%" decel="0%" fill="hold"/>
                                        <p:tgtEl>
                                          <p:spTgt spid="20"/>
                                        </p:tgtEl>
                                        <p:attrNameLst>
                                          <p:attrName>ppt_x</p:attrName>
                                        </p:attrNameLst>
                                      </p:cBhvr>
                                      <p:tavLst>
                                        <p:tav fmla="" tm="0">
                                          <p:val>
                                            <p:strVal val="#ppt_x-.1"/>
                                          </p:val>
                                        </p:tav>
                                        <p:tav fmla="" tm="100000">
                                          <p:val>
                                            <p:strVal val="#ppt_x"/>
                                          </p:val>
                                        </p:tav>
                                      </p:tavLst>
                                    </p:anim>
                                    <p:anim calcmode="lin" valueType="num">
                                      <p:cBhvr>
                                        <p:cTn id="14215" dur="1000" repeatCount="1000" spd="100%" accel="0%" decel="0%" fill="hold"/>
                                        <p:tgtEl>
                                          <p:spTgt spid="20"/>
                                        </p:tgtEl>
                                        <p:attrNameLst>
                                          <p:attrName>ppt_y</p:attrName>
                                        </p:attrNameLst>
                                      </p:cBhvr>
                                      <p:tavLst>
                                        <p:tav fmla="" tm="0">
                                          <p:val>
                                            <p:strVal val="#ppt_y"/>
                                          </p:val>
                                        </p:tav>
                                        <p:tav fmla="" tm="100000">
                                          <p:val>
                                            <p:strVal val="#ppt_y"/>
                                          </p:val>
                                        </p:tav>
                                      </p:tavLst>
                                    </p:anim>
                                    <p:animEffect filter="fade" transition="in">
                                      <p:cBhvr>
                                        <p:cTn id="14213" dur="1000" repeatCount="1000" spd="100%" accel="0%" decel="0%"/>
                                        <p:tgtEl>
                                          <p:spTgt spid="20"/>
                                        </p:tgtEl>
                                      </p:cBhvr>
                                    </p:animEffect>
                                    <p:set>
                                      <p:cBhvr>
                                        <p:cTn id="14216" dur="1" repeatCount="1000" spd="100%" accel="0%" decel="0%" fill="hold">
                                          <p:stCondLst>
                                            <p:cond delay="0"/>
                                          </p:stCondLst>
                                        </p:cTn>
                                        <p:tgtEl>
                                          <p:spTgt spid="20"/>
                                        </p:tgtEl>
                                        <p:attrNameLst>
                                          <p:attrName>style.visibility</p:attrName>
                                        </p:attrNameLst>
                                      </p:cBhvr>
                                      <p:to>
                                        <p:strVal val="visible"/>
                                      </p:to>
                                    </p:set>
                                  </p:childTnLst>
                                </p:cTn>
                              </p:par>
                              <p:par>
                                <p:cTn id="14217" presetID="5" presetClass="entr" presetSubtype="10" repeatCount="1000" spd="100%" decel="0%" fill="hold" nodeType="afterEffect">
                                  <p:stCondLst>
                                    <p:cond delay="0"/>
                                  </p:stCondLst>
                                  <p:childTnLst>
                                    <p:animEffect filter="checkerboard(across)" transition="in">
                                      <p:cBhvr>
                                        <p:cTn id="14218" dur="1000" repeatCount="1000" spd="100%" accel="0%" decel="0%"/>
                                        <p:tgtEl>
                                          <p:spTgt spid="16"/>
                                        </p:tgtEl>
                                      </p:cBhvr>
                                    </p:animEffect>
                                    <p:set>
                                      <p:cBhvr>
                                        <p:cTn id="14219" dur="1000" repeatCount="1000" spd="100%" accel="0%" decel="0%" fill="hold">
                                          <p:stCondLst>
                                            <p:cond delay="0"/>
                                          </p:stCondLst>
                                        </p:cTn>
                                        <p:tgtEl>
                                          <p:spTgt spid="16"/>
                                        </p:tgtEl>
                                        <p:attrNameLst>
                                          <p:attrName>style.visibility</p:attrName>
                                        </p:attrNameLst>
                                      </p:cBhvr>
                                      <p:to>
                                        <p:strVal val="visible"/>
                                      </p:to>
                                    </p:set>
                                  </p:childTnLst>
                                </p:cTn>
                              </p:par>
                              <p:par>
                                <p:cTn id="14220" presetID="22" presetClass="entr" presetSubtype="4" repeatCount="1000" spd="100%" decel="0%" fill="hold" nodeType="afterEffect">
                                  <p:stCondLst>
                                    <p:cond delay="0"/>
                                  </p:stCondLst>
                                  <p:childTnLst>
                                    <p:animEffect filter="wipe(down)" transition="in">
                                      <p:cBhvr>
                                        <p:cTn id="14221" dur="500" repeatCount="1000" spd="100%" accel="0%" decel="0%"/>
                                        <p:tgtEl>
                                          <p:spTgt spid="17"/>
                                        </p:tgtEl>
                                      </p:cBhvr>
                                    </p:animEffect>
                                    <p:set>
                                      <p:cBhvr>
                                        <p:cTn id="14222" dur="500" repeatCount="1000" spd="100%" accel="0%" decel="0%" fill="hold">
                                          <p:stCondLst>
                                            <p:cond delay="0"/>
                                          </p:stCondLst>
                                        </p:cTn>
                                        <p:tgtEl>
                                          <p:spTgt spid="17"/>
                                        </p:tgtEl>
                                        <p:attrNameLst>
                                          <p:attrName>style.visibility</p:attrName>
                                        </p:attrNameLst>
                                      </p:cBhvr>
                                      <p:to>
                                        <p:strVal val="visible"/>
                                      </p:to>
                                    </p:set>
                                  </p:childTnLst>
                                </p:cTn>
                              </p:par>
                              <p:par>
                                <p:cTn id="14223" presetID="25" presetClass="entr" presetSubtype="0" repeatCount="1000" spd="100%" decel="0%" fill="hold" nodeType="afterEffect">
                                  <p:stCondLst>
                                    <p:cond delay="0"/>
                                  </p:stCondLst>
                                  <p:childTnLst>
                                    <p:anim calcmode="lin" valueType="num">
                                      <p:cBhvr>
                                        <p:cTn id="14225" dur="1000" repeatCount="1000" spd="100%" accel="0%" decel="50000" fill="hold">
                                          <p:stCondLst>
                                            <p:cond delay="0"/>
                                          </p:stCondLst>
                                        </p:cTn>
                                        <p:tgtEl>
                                          <p:spTgt spid="18"/>
                                        </p:tgtEl>
                                        <p:attrNameLst>
                                          <p:attrName>style.rotation</p:attrName>
                                        </p:attrNameLst>
                                      </p:cBhvr>
                                      <p:tavLst>
                                        <p:tav fmla="" tm="0">
                                          <p:val>
                                            <p:fltVal val="-90.0"/>
                                          </p:val>
                                        </p:tav>
                                        <p:tav fmla="" tm="100000">
                                          <p:val>
                                            <p:fltVal val="0.0"/>
                                          </p:val>
                                        </p:tav>
                                      </p:tavLst>
                                    </p:anim>
                                    <p:anim calcmode="lin" valueType="num">
                                      <p:cBhvr>
                                        <p:cTn id="14226" dur="1000" repeatCount="1000" spd="100%" accel="0%" decel="50000" fill="hold">
                                          <p:stCondLst>
                                            <p:cond delay="0"/>
                                          </p:stCondLst>
                                        </p:cTn>
                                        <p:tgtEl>
                                          <p:spTgt spid="18"/>
                                        </p:tgtEl>
                                        <p:attrNameLst>
                                          <p:attrName>ppt_w</p:attrName>
                                        </p:attrNameLst>
                                      </p:cBhvr>
                                      <p:tavLst>
                                        <p:tav fmla="" tm="0">
                                          <p:val>
                                            <p:strVal val="#ppt_w"/>
                                          </p:val>
                                        </p:tav>
                                        <p:tav fmla="" tm="100000">
                                          <p:val>
                                            <p:strVal val="#ppt_w*.05"/>
                                          </p:val>
                                        </p:tav>
                                      </p:tavLst>
                                    </p:anim>
                                    <p:anim calcmode="lin" valueType="num">
                                      <p:cBhvr>
                                        <p:cTn id="14227" dur="1000" repeatCount="1000" spd="100%" accel="50000" decel="0%" fill="hold">
                                          <p:stCondLst>
                                            <p:cond delay="500"/>
                                          </p:stCondLst>
                                        </p:cTn>
                                        <p:tgtEl>
                                          <p:spTgt spid="18"/>
                                        </p:tgtEl>
                                        <p:attrNameLst>
                                          <p:attrName>ppt_w</p:attrName>
                                        </p:attrNameLst>
                                      </p:cBhvr>
                                      <p:tavLst>
                                        <p:tav fmla="" tm="0">
                                          <p:val>
                                            <p:strVal val="#ppt_w*.05"/>
                                          </p:val>
                                        </p:tav>
                                        <p:tav fmla="" tm="100000">
                                          <p:val>
                                            <p:strVal val="#ppt_w"/>
                                          </p:val>
                                        </p:tav>
                                      </p:tavLst>
                                    </p:anim>
                                    <p:anim calcmode="lin" valueType="num">
                                      <p:cBhvr>
                                        <p:cTn id="14228" dur="1000" repeatCount="1000" spd="100%" accel="0%" decel="0%" fill="hold"/>
                                        <p:tgtEl>
                                          <p:spTgt spid="18"/>
                                        </p:tgtEl>
                                        <p:attrNameLst>
                                          <p:attrName>ppt_h</p:attrName>
                                        </p:attrNameLst>
                                      </p:cBhvr>
                                      <p:tavLst>
                                        <p:tav fmla="" tm="0">
                                          <p:val>
                                            <p:strVal val="#ppt_h"/>
                                          </p:val>
                                        </p:tav>
                                        <p:tav fmla="" tm="100000">
                                          <p:val>
                                            <p:strVal val="#ppt_h"/>
                                          </p:val>
                                        </p:tav>
                                      </p:tavLst>
                                    </p:anim>
                                    <p:anim calcmode="lin" valueType="num">
                                      <p:cBhvr>
                                        <p:cTn id="14229" dur="1000" repeatCount="1000" spd="100%" accel="0%" decel="50000" fill="hold">
                                          <p:stCondLst>
                                            <p:cond delay="0"/>
                                          </p:stCondLst>
                                        </p:cTn>
                                        <p:tgtEl>
                                          <p:spTgt spid="18"/>
                                        </p:tgtEl>
                                        <p:attrNameLst>
                                          <p:attrName>ppt_x</p:attrName>
                                        </p:attrNameLst>
                                      </p:cBhvr>
                                      <p:tavLst>
                                        <p:tav fmla="" tm="0">
                                          <p:val>
                                            <p:strVal val="#ppt_x+.4"/>
                                          </p:val>
                                        </p:tav>
                                        <p:tav fmla="" tm="100000">
                                          <p:val>
                                            <p:strVal val="#ppt_x"/>
                                          </p:val>
                                        </p:tav>
                                      </p:tavLst>
                                    </p:anim>
                                    <p:anim calcmode="lin" valueType="num">
                                      <p:cBhvr>
                                        <p:cTn id="14230" dur="1000" repeatCount="1000" spd="100%" accel="0%" decel="50000" fill="hold">
                                          <p:stCondLst>
                                            <p:cond delay="0"/>
                                          </p:stCondLst>
                                        </p:cTn>
                                        <p:tgtEl>
                                          <p:spTgt spid="18"/>
                                        </p:tgtEl>
                                        <p:attrNameLst>
                                          <p:attrName>ppt_y</p:attrName>
                                        </p:attrNameLst>
                                      </p:cBhvr>
                                      <p:tavLst>
                                        <p:tav fmla="" tm="0">
                                          <p:val>
                                            <p:strVal val="#ppt_y-.2"/>
                                          </p:val>
                                        </p:tav>
                                        <p:tav fmla="" tm="100000">
                                          <p:val>
                                            <p:strVal val="#ppt_y+.1"/>
                                          </p:val>
                                        </p:tav>
                                      </p:tavLst>
                                    </p:anim>
                                    <p:anim calcmode="lin" valueType="num">
                                      <p:cBhvr>
                                        <p:cTn id="14231" dur="1000" repeatCount="1000" spd="100%" accel="50000" decel="0%" fill="hold">
                                          <p:stCondLst>
                                            <p:cond delay="500"/>
                                          </p:stCondLst>
                                        </p:cTn>
                                        <p:tgtEl>
                                          <p:spTgt spid="18"/>
                                        </p:tgtEl>
                                        <p:attrNameLst>
                                          <p:attrName>ppt_y</p:attrName>
                                        </p:attrNameLst>
                                      </p:cBhvr>
                                      <p:tavLst>
                                        <p:tav fmla="" tm="0">
                                          <p:val>
                                            <p:strVal val="#ppt_y+.1"/>
                                          </p:val>
                                        </p:tav>
                                        <p:tav fmla="" tm="100000">
                                          <p:val>
                                            <p:strVal val="#ppt_y"/>
                                          </p:val>
                                        </p:tav>
                                      </p:tavLst>
                                    </p:anim>
                                    <p:animEffect filter="fade" transition="in">
                                      <p:cBhvr>
                                        <p:cTn id="14224" dur="1000" repeatCount="1000" spd="100%" accel="0%" decel="50000">
                                          <p:stCondLst>
                                            <p:cond delay="0"/>
                                          </p:stCondLst>
                                        </p:cTn>
                                        <p:tgtEl>
                                          <p:spTgt spid="18"/>
                                        </p:tgtEl>
                                      </p:cBhvr>
                                    </p:animEffect>
                                    <p:set>
                                      <p:cBhvr>
                                        <p:cTn id="14232" dur="1" repeatCount="1000" spd="100%" accel="0%" decel="0%" fill="hold">
                                          <p:stCondLst>
                                            <p:cond delay="0"/>
                                          </p:stCondLst>
                                        </p:cTn>
                                        <p:tgtEl>
                                          <p:spTgt spid="18"/>
                                        </p:tgtEl>
                                        <p:attrNameLst>
                                          <p:attrName>style.visibility</p:attrName>
                                        </p:attrNameLst>
                                      </p:cBhvr>
                                      <p:to>
                                        <p:strVal val="visible"/>
                                      </p:to>
                                    </p:set>
                                  </p:childTnLst>
                                </p:cTn>
                              </p:par>
                              <p:par>
                                <p:cTn id="14233" presetID="45" presetClass="entr" presetSubtype="0" repeatCount="1000" spd="100%" decel="0%" fill="hold" nodeType="afterEffect">
                                  <p:stCondLst>
                                    <p:cond delay="0"/>
                                  </p:stCondLst>
                                  <p:childTnLst>
                                    <p:anim calcmode="lin" valueType="num">
                                      <p:cBhvr>
                                        <p:cTn id="14235" dur="1000" repeatCount="1000" spd="100%" accel="0%" decel="0%" fill="hold"/>
                                        <p:tgtEl>
                                          <p:spTgt spid="19"/>
                                        </p:tgtEl>
                                        <p:attrNameLst>
                                          <p:attrName>ppt_w</p:attrName>
                                        </p:attrNameLst>
                                      </p:cBhvr>
                                      <p:tavLst>
                                        <p:tav fmla="#ppt_w*sin(2.5*pi*$)" tm="0">
                                          <p:val>
                                            <p:fltVal val="0.0"/>
                                          </p:val>
                                        </p:tav>
                                        <p:tav fmla="" tm="100000">
                                          <p:val>
                                            <p:fltVal val="1.0"/>
                                          </p:val>
                                        </p:tav>
                                      </p:tavLst>
                                    </p:anim>
                                    <p:anim calcmode="lin" valueType="num">
                                      <p:cBhvr>
                                        <p:cTn id="14236" dur="1000" repeatCount="1000" spd="100%" accel="0%" decel="0%" fill="hold"/>
                                        <p:tgtEl>
                                          <p:spTgt spid="19"/>
                                        </p:tgtEl>
                                        <p:attrNameLst>
                                          <p:attrName>ppt_h</p:attrName>
                                        </p:attrNameLst>
                                      </p:cBhvr>
                                      <p:tavLst>
                                        <p:tav fmla="" tm="0">
                                          <p:val>
                                            <p:strVal val="#ppt_h"/>
                                          </p:val>
                                        </p:tav>
                                        <p:tav fmla="" tm="100000">
                                          <p:val>
                                            <p:strVal val="#ppt_h"/>
                                          </p:val>
                                        </p:tav>
                                      </p:tavLst>
                                    </p:anim>
                                    <p:animEffect filter="fade" transition="in">
                                      <p:cBhvr>
                                        <p:cTn id="14234" dur="1000" repeatCount="1000" spd="100%" accel="0%" decel="0%"/>
                                        <p:tgtEl>
                                          <p:spTgt spid="19"/>
                                        </p:tgtEl>
                                      </p:cBhvr>
                                    </p:animEffect>
                                    <p:set>
                                      <p:cBhvr>
                                        <p:cTn id="14237" dur="1000" repeatCount="1000" spd="100%" accel="0%" decel="0%" fill="hold">
                                          <p:stCondLst>
                                            <p:cond delay="0"/>
                                          </p:stCondLst>
                                        </p:cTn>
                                        <p:tgtEl>
                                          <p:spTgt spid="19"/>
                                        </p:tgtEl>
                                        <p:attrNameLst>
                                          <p:attrName>style.visibility</p:attrName>
                                        </p:attrNameLst>
                                      </p:cBhvr>
                                      <p:to>
                                        <p:strVal val="visible"/>
                                      </p:to>
                                    </p:set>
                                  </p:childTnLst>
                                </p:cTn>
                              </p:par>
                              <p:par>
                                <p:cTn id="14238" presetID="30" presetClass="entr" presetSubtype="0" repeatCount="1000" spd="100%" decel="0%" fill="hold" nodeType="afterEffect">
                                  <p:stCondLst>
                                    <p:cond delay="0"/>
                                  </p:stCondLst>
                                  <p:childTnLst>
                                    <p:anim calcmode="lin" valueType="num">
                                      <p:cBhvr>
                                        <p:cTn id="14240" dur="800" repeatCount="1000" spd="100%" accel="0%" decel="100000" fill="hold"/>
                                        <p:tgtEl>
                                          <p:spTgt spid="14"/>
                                        </p:tgtEl>
                                        <p:attrNameLst>
                                          <p:attrName>style.rotation</p:attrName>
                                        </p:attrNameLst>
                                      </p:cBhvr>
                                      <p:tavLst>
                                        <p:tav fmla="" tm="0">
                                          <p:val>
                                            <p:fltVal val="-90.0"/>
                                          </p:val>
                                        </p:tav>
                                        <p:tav fmla="" tm="100000">
                                          <p:val>
                                            <p:fltVal val="0.0"/>
                                          </p:val>
                                        </p:tav>
                                      </p:tavLst>
                                    </p:anim>
                                    <p:anim calcmode="lin" valueType="num">
                                      <p:cBhvr>
                                        <p:cTn id="14241" dur="800" repeatCount="1000" spd="100%" accel="0%" decel="100000" fill="hold"/>
                                        <p:tgtEl>
                                          <p:spTgt spid="14"/>
                                        </p:tgtEl>
                                        <p:attrNameLst>
                                          <p:attrName>ppt_x</p:attrName>
                                        </p:attrNameLst>
                                      </p:cBhvr>
                                      <p:tavLst>
                                        <p:tav fmla="" tm="0">
                                          <p:val>
                                            <p:strVal val="#ppt_x+0.4"/>
                                          </p:val>
                                        </p:tav>
                                        <p:tav fmla="" tm="100000">
                                          <p:val>
                                            <p:strVal val="#ppt_x-0.05"/>
                                          </p:val>
                                        </p:tav>
                                      </p:tavLst>
                                    </p:anim>
                                    <p:anim calcmode="lin" valueType="num">
                                      <p:cBhvr>
                                        <p:cTn id="14242" dur="800" repeatCount="1000" spd="100%" accel="0%" decel="100000" fill="hold"/>
                                        <p:tgtEl>
                                          <p:spTgt spid="14"/>
                                        </p:tgtEl>
                                        <p:attrNameLst>
                                          <p:attrName>ppt_y</p:attrName>
                                        </p:attrNameLst>
                                      </p:cBhvr>
                                      <p:tavLst>
                                        <p:tav fmla="" tm="0">
                                          <p:val>
                                            <p:strVal val="#ppt_y-0.4"/>
                                          </p:val>
                                        </p:tav>
                                        <p:tav fmla="" tm="100000">
                                          <p:val>
                                            <p:strVal val="#ppt_y+0.1"/>
                                          </p:val>
                                        </p:tav>
                                      </p:tavLst>
                                    </p:anim>
                                    <p:anim calcmode="lin" valueType="num">
                                      <p:cBhvr>
                                        <p:cTn id="14243" dur="200" repeatCount="1000" spd="100%" accel="100000" decel="0%" fill="hold">
                                          <p:stCondLst>
                                            <p:cond delay="800"/>
                                          </p:stCondLst>
                                        </p:cTn>
                                        <p:tgtEl>
                                          <p:spTgt spid="14"/>
                                        </p:tgtEl>
                                        <p:attrNameLst>
                                          <p:attrName>ppt_x</p:attrName>
                                        </p:attrNameLst>
                                      </p:cBhvr>
                                      <p:tavLst>
                                        <p:tav fmla="" tm="0">
                                          <p:val>
                                            <p:strVal val="#ppt_x-0.05"/>
                                          </p:val>
                                        </p:tav>
                                        <p:tav fmla="" tm="100000">
                                          <p:val>
                                            <p:strVal val="#ppt_x"/>
                                          </p:val>
                                        </p:tav>
                                      </p:tavLst>
                                    </p:anim>
                                    <p:anim calcmode="lin" valueType="num">
                                      <p:cBhvr>
                                        <p:cTn id="14244" dur="200" repeatCount="1000" spd="100%" accel="100000" decel="0%" fill="hold">
                                          <p:stCondLst>
                                            <p:cond delay="800"/>
                                          </p:stCondLst>
                                        </p:cTn>
                                        <p:tgtEl>
                                          <p:spTgt spid="14"/>
                                        </p:tgtEl>
                                        <p:attrNameLst>
                                          <p:attrName>ppt_y</p:attrName>
                                        </p:attrNameLst>
                                      </p:cBhvr>
                                      <p:tavLst>
                                        <p:tav fmla="" tm="0">
                                          <p:val>
                                            <p:strVal val="#ppt_y+0.1"/>
                                          </p:val>
                                        </p:tav>
                                        <p:tav fmla="" tm="100000">
                                          <p:val>
                                            <p:strVal val="#ppt_y"/>
                                          </p:val>
                                        </p:tav>
                                      </p:tavLst>
                                    </p:anim>
                                    <p:animEffect filter="fade" transition="in">
                                      <p:cBhvr>
                                        <p:cTn id="14239" dur="800" repeatCount="1000" spd="100%" accel="0%" decel="100000"/>
                                        <p:tgtEl>
                                          <p:spTgt spid="14"/>
                                        </p:tgtEl>
                                      </p:cBhvr>
                                    </p:animEffect>
                                    <p:set>
                                      <p:cBhvr>
                                        <p:cTn id="14245" dur="1" repeatCount="1000" spd="100%" accel="0%" decel="0%" fill="hold">
                                          <p:stCondLst>
                                            <p:cond delay="0"/>
                                          </p:stCondLst>
                                        </p:cTn>
                                        <p:tgtEl>
                                          <p:spTgt spid="14"/>
                                        </p:tgtEl>
                                        <p:attrNameLst>
                                          <p:attrName>style.visibility</p:attrName>
                                        </p:attrNameLst>
                                      </p:cBhvr>
                                      <p:to>
                                        <p:strVal val="visible"/>
                                      </p:to>
                                    </p:set>
                                  </p:childTnLst>
                                </p:cTn>
                              </p:par>
                              <p:par>
                                <p:cTn id="14246" presetID="48" presetClass="entr" presetSubtype="0" repeatCount="1000" spd="100%" decel="0%" fill="hold" nodeType="afterEffect">
                                  <p:stCondLst>
                                    <p:cond delay="0"/>
                                  </p:stCondLst>
                                  <p:childTnLst>
                                    <p:anim calcmode="lin" valueType="num">
                                      <p:cBhvr>
                                        <p:cTn id="14248" dur="1000" repeatCount="1000" spd="100%" accel="0%" decel="0%" fill="hold"/>
                                        <p:tgtEl>
                                          <p:spTgt spid="15"/>
                                        </p:tgtEl>
                                        <p:attrNameLst>
                                          <p:attrName>style.rotation</p:attrName>
                                        </p:attrNameLst>
                                      </p:cBhvr>
                                      <p:tavLst>
                                        <p:tav fmla="" tm="0">
                                          <p:val>
                                            <p:fltVal val="90.0"/>
                                          </p:val>
                                        </p:tav>
                                        <p:tav fmla="" tm="80000">
                                          <p:val>
                                            <p:fltVal val="90.0"/>
                                          </p:val>
                                        </p:tav>
                                        <p:tav fmla="" tm="80000">
                                          <p:val>
                                            <p:fltVal val="90.0"/>
                                          </p:val>
                                        </p:tav>
                                        <p:tav fmla="" tm="100000">
                                          <p:val>
                                            <p:fltVal val="0.0"/>
                                          </p:val>
                                        </p:tav>
                                      </p:tavLst>
                                    </p:anim>
                                    <p:anim calcmode="lin" valueType="num">
                                      <p:cBhvr>
                                        <p:cTn id="14249" dur="1000" repeatCount="1000" spd="100%" accel="0%" decel="0%" fill="hold"/>
                                        <p:tgtEl>
                                          <p:spTgt spid="15"/>
                                        </p:tgtEl>
                                        <p:attrNameLst>
                                          <p:attrName>ppt_x</p:attrName>
                                        </p:attrNameLst>
                                      </p:cBhvr>
                                      <p:tavLst>
                                        <p:tav fmla="" tm="0">
                                          <p:val>
                                            <p:fltVal val="-1.0"/>
                                          </p:val>
                                        </p:tav>
                                        <p:tav fmla="" tm="50000">
                                          <p:val>
                                            <p:fltVal val="0.95"/>
                                          </p:val>
                                        </p:tav>
                                        <p:tav fmla="" tm="100000">
                                          <p:val>
                                            <p:strVal val="#ppt_x"/>
                                          </p:val>
                                        </p:tav>
                                      </p:tavLst>
                                    </p:anim>
                                    <p:anim calcmode="lin" valueType="num">
                                      <p:cBhvr>
                                        <p:cTn id="14250" dur="1000" repeatCount="1000" spd="100%" accel="0%" decel="0%" fill="hold"/>
                                        <p:tgtEl>
                                          <p:spTgt spid="15"/>
                                        </p:tgtEl>
                                        <p:attrNameLst>
                                          <p:attrName>ppt_y</p:attrName>
                                        </p:attrNameLst>
                                      </p:cBhvr>
                                      <p:tavLst>
                                        <p:tav fmla="" tm="0">
                                          <p:val>
                                            <p:strVal val="#ppt_y"/>
                                          </p:val>
                                        </p:tav>
                                        <p:tav fmla="" tm="100000">
                                          <p:val>
                                            <p:strVal val="#ppt_y"/>
                                          </p:val>
                                        </p:tav>
                                      </p:tavLst>
                                    </p:anim>
                                    <p:animEffect filter="fade" transition="in">
                                      <p:cBhvr>
                                        <p:cTn id="14247" dur="1000" repeatCount="1000" spd="100%" accel="0%" decel="0%"/>
                                        <p:tgtEl>
                                          <p:spTgt spid="15"/>
                                        </p:tgtEl>
                                      </p:cBhvr>
                                    </p:animEffect>
                                    <p:set>
                                      <p:cBhvr>
                                        <p:cTn id="14251" dur="1" repeatCount="1000" spd="100%" accel="0%" decel="0%" fill="hold">
                                          <p:stCondLst>
                                            <p:cond delay="0"/>
                                          </p:stCondLst>
                                        </p:cTn>
                                        <p:tgtEl>
                                          <p:spTgt spid="15"/>
                                        </p:tgtEl>
                                        <p:attrNameLst>
                                          <p:attrName>style.visibility</p:attrName>
                                        </p:attrNameLst>
                                      </p:cBhvr>
                                      <p:to>
                                        <p:strVal val="visible"/>
                                      </p:to>
                                    </p:set>
                                  </p:childTnLst>
                                </p:cTn>
                              </p:par>
                              <p:par>
                                <p:cTn id="14252" presetID="18" presetClass="entr" presetSubtype="3" repeatCount="1000" spd="100%" decel="0%" fill="hold" nodeType="afterEffect">
                                  <p:stCondLst>
                                    <p:cond delay="0"/>
                                  </p:stCondLst>
                                  <p:childTnLst>
                                    <p:animEffect filter="strips(upRight)" transition="in">
                                      <p:cBhvr>
                                        <p:cTn id="14253" dur="500" repeatCount="1000" spd="100%" accel="0%" decel="0%"/>
                                        <p:tgtEl>
                                          <p:spTgt spid="2"/>
                                        </p:tgtEl>
                                      </p:cBhvr>
                                    </p:animEffect>
                                    <p:set>
                                      <p:cBhvr>
                                        <p:cTn id="14254" dur="500" repeatCount="1000" spd="100%" accel="0%" decel="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grpId="0" spid="20"/>
    </p:bld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187534" y="1881229"/>
            <a:ext cx="4609554" cy="826381"/>
          </a:xfrm>
          <a:prstGeom prst="rect">
            <a:avLst/>
          </a:prstGeom>
          <a:noFill/>
          <a:ln w="3175">
            <a:solidFill>
              <a:srgbClr val="FFFFFF">
                <a:lumMod val="95000"/>
              </a:srgbClr>
            </a:solidFill>
          </a:ln>
        </p:spPr>
        <p:txBody>
          <a:bodyPr vert="horz" anchor="t" wrap="square" tIns="46800" lIns="90000" bIns="46800" rIns="90000">
            <a:noAutofit/>
          </a:bodyPr>
          <a:p>
            <a:pPr algn="l" marL="0">
              <a:lnSpc>
                <a:spcPct val="150000"/>
              </a:lnSpc>
            </a:pPr>
            <a:r>
              <a:rPr lang="zh-CN" b="false" i="false" sz="1200" baseline="0" u="none" altLang="en-US">
                <a:solidFill>
                  <a:srgbClr val="FFFFFF"/>
                </a:solidFill>
                <a:latin typeface="三极准柔宋"/>
                <a:ea typeface="三极准柔宋"/>
              </a:rPr>
              <a:t>Fraudulent transactions often exhibit identifiable behavioral patterns, such as rapid succession of transactions or purchases in geographically distant locations. Analyzing these patterns is essential for effective detection.</a:t>
            </a:r>
          </a:p>
        </p:txBody>
      </p:sp>
      <p:sp>
        <p:nvSpPr>
          <p:cNvPr name="TextBox 3" id="3"/>
          <p:cNvSpPr txBox="true"/>
          <p:nvPr/>
        </p:nvSpPr>
        <p:spPr>
          <a:xfrm>
            <a:off x="1187532" y="1343770"/>
            <a:ext cx="4609554" cy="506556"/>
          </a:xfrm>
          <a:prstGeom prst="rect">
            <a:avLst/>
          </a:prstGeom>
          <a:solidFill>
            <a:srgbClr val="FFFFFF">
              <a:alpha val="50000"/>
            </a:srgbClr>
          </a:solidFill>
          <a:ln cap="flat" cmpd="sng">
            <a:prstDash val="solid"/>
          </a:ln>
        </p:spPr>
        <p:txBody>
          <a:bodyPr anchor="ctr" rtlCol="false" vert="horz" rot="0" wrap="square" tIns="45720" lIns="91440" bIns="45720" rIns="91440">
            <a:prstTxWarp prst="textNoShape">
              <a:avLst/>
            </a:prstTxWarp>
            <a:noAutofit/>
          </a:bodyPr>
          <a:lstStyle/>
          <a:p>
            <a:pPr algn="ctr" marL="0">
              <a:defRPr/>
            </a:pPr>
            <a:r>
              <a:rPr lang="zh-CN" b="true" i="false" sz="1600" baseline="0" u="none" altLang="en-US">
                <a:solidFill>
                  <a:srgbClr val="FFFFFF"/>
                </a:solidFill>
                <a:latin typeface="三极准柔宋"/>
                <a:ea typeface="三极准柔宋"/>
              </a:rPr>
              <a:t>Behavioral Patterns of Fraud</a:t>
            </a:r>
            <a:endParaRPr lang="en-US" sz="1100"/>
          </a:p>
        </p:txBody>
      </p:sp>
      <p:sp>
        <p:nvSpPr>
          <p:cNvPr name="Freeform 4" id="4"/>
          <p:cNvSpPr/>
          <p:nvPr/>
        </p:nvSpPr>
        <p:spPr>
          <a:xfrm>
            <a:off x="6432079" y="1496324"/>
            <a:ext cx="4806877" cy="1019350"/>
          </a:xfrm>
          <a:custGeom>
            <a:avLst/>
            <a:gdLst/>
            <a:ahLst/>
            <a:cxnLst/>
            <a:rect r="r" b="b" t="t" l="l"/>
            <a:pathLst>
              <a:path w="5864469" h="1243624" stroke="true" fill="norm" extrusionOk="true">
                <a:moveTo>
                  <a:pt x="3920469" y="0"/>
                </a:moveTo>
                <a:lnTo>
                  <a:pt x="5864469" y="0"/>
                </a:lnTo>
                <a:lnTo>
                  <a:pt x="5864469" y="1243624"/>
                </a:lnTo>
                <a:lnTo>
                  <a:pt x="3920469" y="1243624"/>
                </a:lnTo>
                <a:close/>
                <a:moveTo>
                  <a:pt x="1960234" y="0"/>
                </a:moveTo>
                <a:lnTo>
                  <a:pt x="3904234" y="0"/>
                </a:lnTo>
                <a:lnTo>
                  <a:pt x="3904234" y="1243624"/>
                </a:lnTo>
                <a:lnTo>
                  <a:pt x="1960234" y="1243624"/>
                </a:lnTo>
                <a:close/>
                <a:moveTo>
                  <a:pt x="0" y="0"/>
                </a:moveTo>
                <a:lnTo>
                  <a:pt x="1944000" y="0"/>
                </a:lnTo>
                <a:lnTo>
                  <a:pt x="1944000" y="1243624"/>
                </a:lnTo>
                <a:lnTo>
                  <a:pt x="0" y="1243624"/>
                </a:lnTo>
                <a:close/>
              </a:path>
            </a:pathLst>
          </a:custGeom>
          <a:blipFill>
            <a:blip r:embed="rId2"/>
            <a:stretch>
              <a:fillRect t="-108522" l="0" b="-105854" r="0"/>
            </a:stretch>
          </a:blipFill>
        </p:spPr>
        <p:txBody>
          <a:bodyPr vert="horz" rot="0" anchor="ctr" wrap="square" tIns="45720" lIns="91440" bIns="45720" rIns="91440">
            <a:prstTxWarp prst="textNoShape">
              <a:avLst/>
            </a:prstTxWarp>
            <a:noAutofit/>
          </a:bodyPr>
          <a:p>
            <a:pPr algn="ctr" marL="0"/>
          </a:p>
        </p:txBody>
      </p:sp>
      <p:sp>
        <p:nvSpPr>
          <p:cNvPr name="AutoShape 5" id="5"/>
          <p:cNvSpPr/>
          <p:nvPr/>
        </p:nvSpPr>
        <p:spPr>
          <a:xfrm>
            <a:off x="5988466" y="1912312"/>
            <a:ext cx="252235" cy="187374"/>
          </a:xfrm>
          <a:prstGeom prst="rightArrow">
            <a:avLst/>
          </a:prstGeom>
          <a:solidFill>
            <a:srgbClr val="FFFFFF">
              <a:lumMod val="75000"/>
            </a:srgbClr>
          </a:solidFill>
          <a:ln cap="rnd" cmpd="sng">
            <a:prstDash val="solid"/>
          </a:ln>
        </p:spPr>
        <p:txBody>
          <a:bodyPr vert="horz" rot="0" anchor="ctr" wrap="square" tIns="45720" lIns="91440" bIns="45720" rIns="91440">
            <a:prstTxWarp prst="textNoShape">
              <a:avLst/>
            </a:prstTxWarp>
            <a:normAutofit/>
          </a:bodyPr>
          <a:p>
            <a:pPr algn="ctr" marL="0"/>
          </a:p>
        </p:txBody>
      </p:sp>
      <p:sp>
        <p:nvSpPr>
          <p:cNvPr name="AutoShape 6" id="6"/>
          <p:cNvSpPr/>
          <p:nvPr/>
        </p:nvSpPr>
        <p:spPr>
          <a:xfrm>
            <a:off x="1187534" y="3450008"/>
            <a:ext cx="4609554" cy="826381"/>
          </a:xfrm>
          <a:prstGeom prst="rect">
            <a:avLst/>
          </a:prstGeom>
          <a:noFill/>
          <a:ln w="3175">
            <a:solidFill>
              <a:srgbClr val="FFFFFF">
                <a:lumMod val="95000"/>
              </a:srgbClr>
            </a:solidFill>
          </a:ln>
        </p:spPr>
        <p:txBody>
          <a:bodyPr vert="horz" anchor="t" wrap="square" tIns="46800" lIns="90000" bIns="46800" rIns="90000">
            <a:noAutofit/>
          </a:bodyPr>
          <a:p>
            <a:pPr algn="l" marL="0">
              <a:lnSpc>
                <a:spcPct val="150000"/>
              </a:lnSpc>
            </a:pPr>
            <a:r>
              <a:rPr lang="zh-CN" b="false" i="false" sz="1200" baseline="0" u="none" altLang="en-US">
                <a:solidFill>
                  <a:srgbClr val="FFFFFF"/>
                </a:solidFill>
                <a:latin typeface="三极准柔宋"/>
                <a:ea typeface="三极准柔宋"/>
              </a:rPr>
              <a:t>Online fraud predominantly involves card-not-present transactions, which are harder to verify, while offline fraud usually occurs through physical theft or skimming. The methods and risks differ significantly between these environments.</a:t>
            </a:r>
          </a:p>
        </p:txBody>
      </p:sp>
      <p:sp>
        <p:nvSpPr>
          <p:cNvPr name="TextBox 7" id="7"/>
          <p:cNvSpPr txBox="true"/>
          <p:nvPr/>
        </p:nvSpPr>
        <p:spPr>
          <a:xfrm>
            <a:off x="1187531" y="2903149"/>
            <a:ext cx="4609554" cy="506556"/>
          </a:xfrm>
          <a:prstGeom prst="rect">
            <a:avLst/>
          </a:prstGeom>
          <a:solidFill>
            <a:srgbClr val="FFFFFF">
              <a:alpha val="50000"/>
            </a:srgbClr>
          </a:solidFill>
          <a:ln cap="flat" cmpd="sng">
            <a:prstDash val="solid"/>
          </a:ln>
        </p:spPr>
        <p:txBody>
          <a:bodyPr anchor="ctr" rtlCol="false" vert="horz" rot="0" wrap="square" tIns="45720" lIns="91440" bIns="45720" rIns="91440">
            <a:prstTxWarp prst="textNoShape">
              <a:avLst/>
            </a:prstTxWarp>
            <a:noAutofit/>
          </a:bodyPr>
          <a:lstStyle/>
          <a:p>
            <a:pPr algn="ctr" marL="0">
              <a:defRPr/>
            </a:pPr>
            <a:r>
              <a:rPr lang="zh-CN" b="true" i="false" sz="1600" baseline="0" u="none" altLang="en-US">
                <a:solidFill>
                  <a:srgbClr val="FFFFFF"/>
                </a:solidFill>
                <a:latin typeface="三极准柔宋"/>
                <a:ea typeface="三极准柔宋"/>
              </a:rPr>
              <a:t>Online vs. Offline Fraud</a:t>
            </a:r>
            <a:endParaRPr lang="en-US" sz="1100"/>
          </a:p>
        </p:txBody>
      </p:sp>
      <p:sp>
        <p:nvSpPr>
          <p:cNvPr name="Freeform 8" id="8"/>
          <p:cNvSpPr/>
          <p:nvPr/>
        </p:nvSpPr>
        <p:spPr>
          <a:xfrm>
            <a:off x="6432079" y="3065103"/>
            <a:ext cx="4806877" cy="1019350"/>
          </a:xfrm>
          <a:custGeom>
            <a:avLst/>
            <a:gdLst/>
            <a:ahLst/>
            <a:cxnLst/>
            <a:rect r="r" b="b" t="t" l="l"/>
            <a:pathLst>
              <a:path w="5864469" h="1243624" stroke="true" fill="norm" extrusionOk="true">
                <a:moveTo>
                  <a:pt x="3920469" y="0"/>
                </a:moveTo>
                <a:lnTo>
                  <a:pt x="5864469" y="0"/>
                </a:lnTo>
                <a:lnTo>
                  <a:pt x="5864469" y="1243624"/>
                </a:lnTo>
                <a:lnTo>
                  <a:pt x="3920469" y="1243624"/>
                </a:lnTo>
                <a:close/>
                <a:moveTo>
                  <a:pt x="1960234" y="0"/>
                </a:moveTo>
                <a:lnTo>
                  <a:pt x="3904234" y="0"/>
                </a:lnTo>
                <a:lnTo>
                  <a:pt x="3904234" y="1243624"/>
                </a:lnTo>
                <a:lnTo>
                  <a:pt x="1960234" y="1243624"/>
                </a:lnTo>
                <a:close/>
                <a:moveTo>
                  <a:pt x="0" y="0"/>
                </a:moveTo>
                <a:lnTo>
                  <a:pt x="1944000" y="0"/>
                </a:lnTo>
                <a:lnTo>
                  <a:pt x="1944000" y="1243624"/>
                </a:lnTo>
                <a:lnTo>
                  <a:pt x="0" y="1243624"/>
                </a:lnTo>
                <a:close/>
              </a:path>
            </a:pathLst>
          </a:custGeom>
          <a:blipFill>
            <a:blip r:embed="rId3"/>
            <a:stretch>
              <a:fillRect t="-310191" l="0" b="-302557" r="0"/>
            </a:stretch>
          </a:blipFill>
        </p:spPr>
        <p:txBody>
          <a:bodyPr vert="horz" rot="0" anchor="ctr" wrap="square" tIns="45720" lIns="91440" bIns="45720" rIns="91440">
            <a:prstTxWarp prst="textNoShape">
              <a:avLst/>
            </a:prstTxWarp>
            <a:noAutofit/>
          </a:bodyPr>
          <a:p>
            <a:pPr algn="ctr" marL="0"/>
          </a:p>
        </p:txBody>
      </p:sp>
      <p:sp>
        <p:nvSpPr>
          <p:cNvPr name="AutoShape 9" id="9"/>
          <p:cNvSpPr/>
          <p:nvPr/>
        </p:nvSpPr>
        <p:spPr>
          <a:xfrm>
            <a:off x="5988466" y="3481091"/>
            <a:ext cx="252235" cy="187374"/>
          </a:xfrm>
          <a:prstGeom prst="rightArrow">
            <a:avLst/>
          </a:prstGeom>
          <a:solidFill>
            <a:srgbClr val="FFFFFF">
              <a:lumMod val="75000"/>
            </a:srgbClr>
          </a:solidFill>
          <a:ln cap="rnd" cmpd="sng">
            <a:prstDash val="solid"/>
          </a:ln>
        </p:spPr>
        <p:txBody>
          <a:bodyPr vert="horz" rot="0" anchor="ctr" wrap="square" tIns="45720" lIns="91440" bIns="45720" rIns="91440">
            <a:prstTxWarp prst="textNoShape">
              <a:avLst/>
            </a:prstTxWarp>
            <a:normAutofit/>
          </a:bodyPr>
          <a:p>
            <a:pPr algn="ctr" marL="0"/>
          </a:p>
        </p:txBody>
      </p:sp>
      <p:sp>
        <p:nvSpPr>
          <p:cNvPr name="AutoShape 10" id="10"/>
          <p:cNvSpPr/>
          <p:nvPr/>
        </p:nvSpPr>
        <p:spPr>
          <a:xfrm>
            <a:off x="1187533" y="5018787"/>
            <a:ext cx="4609554" cy="826381"/>
          </a:xfrm>
          <a:prstGeom prst="rect">
            <a:avLst/>
          </a:prstGeom>
          <a:noFill/>
          <a:ln w="3175">
            <a:solidFill>
              <a:srgbClr val="FFFFFF">
                <a:lumMod val="95000"/>
              </a:srgbClr>
            </a:solidFill>
          </a:ln>
        </p:spPr>
        <p:txBody>
          <a:bodyPr vert="horz" anchor="t" wrap="square" tIns="46800" lIns="90000" bIns="46800" rIns="90000">
            <a:noAutofit/>
          </a:bodyPr>
          <a:p>
            <a:pPr algn="l" marL="0">
              <a:lnSpc>
                <a:spcPct val="150000"/>
              </a:lnSpc>
            </a:pPr>
            <a:r>
              <a:rPr lang="zh-CN" b="false" i="false" sz="1200" baseline="0" u="none" altLang="en-US">
                <a:solidFill>
                  <a:srgbClr val="FFFFFF"/>
                </a:solidFill>
                <a:latin typeface="三极准柔宋"/>
                <a:ea typeface="三极准柔宋"/>
              </a:rPr>
              <a:t>Financial institutions set specific thresholds for transactions that trigger an alert for potential fraud. For instance, unusually high transaction amounts or rapid spending activity can prompt further investigation into a customer's account.</a:t>
            </a:r>
          </a:p>
        </p:txBody>
      </p:sp>
      <p:sp>
        <p:nvSpPr>
          <p:cNvPr name="TextBox 11" id="11"/>
          <p:cNvSpPr txBox="true"/>
          <p:nvPr/>
        </p:nvSpPr>
        <p:spPr>
          <a:xfrm>
            <a:off x="1187531" y="4512230"/>
            <a:ext cx="4609554" cy="506556"/>
          </a:xfrm>
          <a:prstGeom prst="rect">
            <a:avLst/>
          </a:prstGeom>
          <a:solidFill>
            <a:srgbClr val="FFFFFF">
              <a:alpha val="50000"/>
            </a:srgbClr>
          </a:solidFill>
          <a:ln cap="flat" cmpd="sng">
            <a:prstDash val="solid"/>
          </a:ln>
        </p:spPr>
        <p:txBody>
          <a:bodyPr anchor="ctr" rtlCol="false" vert="horz" rot="0" wrap="square" tIns="45720" lIns="91440" bIns="45720" rIns="91440">
            <a:prstTxWarp prst="textNoShape">
              <a:avLst/>
            </a:prstTxWarp>
            <a:noAutofit/>
          </a:bodyPr>
          <a:lstStyle/>
          <a:p>
            <a:pPr algn="ctr" marL="0">
              <a:defRPr/>
            </a:pPr>
            <a:r>
              <a:rPr lang="zh-CN" b="true" i="false" sz="1600" baseline="0" u="none" altLang="en-US">
                <a:solidFill>
                  <a:srgbClr val="FFFFFF"/>
                </a:solidFill>
                <a:latin typeface="三极准柔宋"/>
                <a:ea typeface="三极准柔宋"/>
              </a:rPr>
              <a:t>Thresholds for Suspicion</a:t>
            </a:r>
            <a:endParaRPr lang="en-US" sz="1100"/>
          </a:p>
        </p:txBody>
      </p:sp>
      <p:sp>
        <p:nvSpPr>
          <p:cNvPr name="Freeform 12" id="12"/>
          <p:cNvSpPr/>
          <p:nvPr/>
        </p:nvSpPr>
        <p:spPr>
          <a:xfrm>
            <a:off x="6432078" y="4633882"/>
            <a:ext cx="4806877" cy="1019350"/>
          </a:xfrm>
          <a:custGeom>
            <a:avLst/>
            <a:gdLst/>
            <a:ahLst/>
            <a:cxnLst/>
            <a:rect r="r" b="b" t="t" l="l"/>
            <a:pathLst>
              <a:path w="5864469" h="1243624" stroke="true" fill="norm" extrusionOk="true">
                <a:moveTo>
                  <a:pt x="3920469" y="0"/>
                </a:moveTo>
                <a:lnTo>
                  <a:pt x="5864469" y="0"/>
                </a:lnTo>
                <a:lnTo>
                  <a:pt x="5864469" y="1243624"/>
                </a:lnTo>
                <a:lnTo>
                  <a:pt x="3920469" y="1243624"/>
                </a:lnTo>
                <a:close/>
                <a:moveTo>
                  <a:pt x="1960234" y="0"/>
                </a:moveTo>
                <a:lnTo>
                  <a:pt x="3904234" y="0"/>
                </a:lnTo>
                <a:lnTo>
                  <a:pt x="3904234" y="1243624"/>
                </a:lnTo>
                <a:lnTo>
                  <a:pt x="1960234" y="1243624"/>
                </a:lnTo>
                <a:close/>
                <a:moveTo>
                  <a:pt x="0" y="0"/>
                </a:moveTo>
                <a:lnTo>
                  <a:pt x="1944000" y="0"/>
                </a:lnTo>
                <a:lnTo>
                  <a:pt x="1944000" y="1243624"/>
                </a:lnTo>
                <a:lnTo>
                  <a:pt x="0" y="1243624"/>
                </a:lnTo>
                <a:close/>
              </a:path>
            </a:pathLst>
          </a:custGeom>
          <a:blipFill>
            <a:blip r:embed="rId4"/>
            <a:stretch>
              <a:fillRect t="-112379" l="0" b="-109610" r="0"/>
            </a:stretch>
          </a:blipFill>
        </p:spPr>
        <p:txBody>
          <a:bodyPr vert="horz" rot="0" anchor="ctr" wrap="square" tIns="45720" lIns="91440" bIns="45720" rIns="91440">
            <a:prstTxWarp prst="textNoShape">
              <a:avLst/>
            </a:prstTxWarp>
            <a:noAutofit/>
          </a:bodyPr>
          <a:p>
            <a:pPr algn="ctr" marL="0"/>
          </a:p>
        </p:txBody>
      </p:sp>
      <p:sp>
        <p:nvSpPr>
          <p:cNvPr name="AutoShape 13" id="13"/>
          <p:cNvSpPr/>
          <p:nvPr/>
        </p:nvSpPr>
        <p:spPr>
          <a:xfrm>
            <a:off x="5988465" y="5049870"/>
            <a:ext cx="252235" cy="187374"/>
          </a:xfrm>
          <a:prstGeom prst="rightArrow">
            <a:avLst/>
          </a:prstGeom>
          <a:solidFill>
            <a:srgbClr val="FFFFFF">
              <a:lumMod val="75000"/>
            </a:srgbClr>
          </a:solidFill>
          <a:ln cap="rnd" cmpd="sng">
            <a:prstDash val="solid"/>
          </a:ln>
        </p:spPr>
        <p:txBody>
          <a:bodyPr vert="horz" rot="0" anchor="ctr" wrap="square" tIns="45720" lIns="91440" bIns="45720" rIns="91440">
            <a:prstTxWarp prst="textNoShape">
              <a:avLst/>
            </a:prstTxWarp>
            <a:normAutofit/>
          </a:bodyPr>
          <a:p>
            <a:pPr algn="ctr" marL="0"/>
          </a:p>
        </p:txBody>
      </p:sp>
      <p:pic>
        <p:nvPicPr>
          <p:cNvPr name="image9.png" id="14"/>
          <p:cNvPicPr>
            <a:picLocks noChangeAspect="true"/>
          </p:cNvPicPr>
          <p:nvPr/>
        </p:nvPicPr>
        <p:blipFill>
          <a:blip r:embed="rId5"/>
          <a:srcRect/>
          <a:stretch>
            <a:fillRect/>
          </a:stretch>
        </p:blipFill>
        <p:spPr>
          <a:xfrm rot="15568558">
            <a:off x="-45720" y="2531"/>
            <a:ext cx="1219200" cy="1460360"/>
          </a:xfrm>
          <a:prstGeom prst="rect">
            <a:avLst/>
          </a:prstGeom>
        </p:spPr>
      </p:pic>
      <p:sp>
        <p:nvSpPr>
          <p:cNvPr name="TextBox 15" id="15"/>
          <p:cNvSpPr txBox="true"/>
          <p:nvPr/>
        </p:nvSpPr>
        <p:spPr>
          <a:xfrm>
            <a:off x="1393119" y="446261"/>
            <a:ext cx="7120685" cy="584775"/>
          </a:xfrm>
          <a:prstGeom prst="rect">
            <a:avLst/>
          </a:prstGeom>
          <a:noFill/>
        </p:spPr>
        <p:txBody>
          <a:bodyPr anchor="t" rtlCol="false" vert="horz" wrap="square" tIns="45720" lIns="91440" bIns="45720" rIns="91440">
            <a:spAutoFit/>
          </a:bodyPr>
          <a:lstStyle/>
          <a:p>
            <a:pPr algn="l" marL="0">
              <a:defRPr/>
            </a:pPr>
            <a:r>
              <a:rPr lang="zh-CN" b="false" i="false" sz="3200" baseline="0" u="none" altLang="en-US">
                <a:solidFill>
                  <a:srgbClr val="FFFFFF"/>
                </a:solidFill>
                <a:latin typeface="三极准柔宋"/>
                <a:ea typeface="三极准柔宋"/>
              </a:rPr>
              <a:t>Fraudulent Transactions</a:t>
            </a:r>
            <a:endParaRPr lang="en-US" sz="1100"/>
          </a:p>
        </p:txBody>
      </p:sp>
    </p:spTree>
  </p:cSld>
  <p:clrMapOvr>
    <a:masterClrMapping/>
  </p:clrMapOvr>
  <p:transition spd="slow">
    <p:wheel spokes="8"/>
  </p:transition>
  <p:timing>
    <p:tnLst>
      <p:par>
        <p:cTn id="16259" dur="indefinite" repeatCount="1000" spd="100%" accel="0%" decel="0%" restart="never" nodeType="tmRoot">
          <p:childTnLst>
            <p:seq concurrent="true" nextAc="seek">
              <p:cTn id="16260" dur="indefinite" repeatCount="1000" spd="100%" accel="0%" decel="0%" nodeType="mainSeq">
                <p:childTnLst>
                  <p:par>
                    <p:cTn id="16261" repeatCount="1000" spd="100%" accel="0%" decel="0%" fill="hold">
                      <p:stCondLst>
                        <p:cond delay="indefinite"/>
                      </p:stCondLst>
                      <p:childTnLst>
                        <p:par>
                          <p:cTn id="16262" repeatCount="1000" spd="100%" decel="0%" fill="hold">
                            <p:stCondLst>
                              <p:cond delay="0"/>
                            </p:stCondLst>
                            <p:childTnLst>
                              <p:par>
                                <p:cTn id="16263" presetID="12" presetClass="entr" presetSubtype="4" repeatCount="1000" spd="100%" decel="0%" fill="hold" nodeType="afterEffect">
                                  <p:stCondLst>
                                    <p:cond delay="0"/>
                                  </p:stCondLst>
                                  <p:childTnLst>
                                    <p:anim calcmode="lin" valueType="num">
                                      <p:cBhvr additive="base">
                                        <p:cTn id="16265" dur="500" repeatCount="1000" spd="100%" accel="0%" decel="0%"/>
                                        <p:tgtEl>
                                          <p:spTgt spid="15"/>
                                        </p:tgtEl>
                                        <p:attrNameLst>
                                          <p:attrName>ppt_y</p:attrName>
                                        </p:attrNameLst>
                                      </p:cBhvr>
                                      <p:tavLst>
                                        <p:tav fmla="" tm="0">
                                          <p:val>
                                            <p:strVal val="#ppt_y+#ppt_h*1.125000"/>
                                          </p:val>
                                        </p:tav>
                                        <p:tav fmla="" tm="100000">
                                          <p:val>
                                            <p:strVal val="#ppt_y"/>
                                          </p:val>
                                        </p:tav>
                                      </p:tavLst>
                                    </p:anim>
                                    <p:animEffect filter="wipe(up)" transition="in">
                                      <p:cBhvr>
                                        <p:cTn id="16264" dur="500" repeatCount="1000" spd="100%" accel="0%" decel="0%"/>
                                        <p:tgtEl>
                                          <p:spTgt spid="15"/>
                                        </p:tgtEl>
                                      </p:cBhvr>
                                    </p:animEffect>
                                    <p:set>
                                      <p:cBhvr>
                                        <p:cTn id="16266" dur="500" repeatCount="1000" spd="100%" accel="0%" decel="0%" fill="hold">
                                          <p:stCondLst>
                                            <p:cond delay="0"/>
                                          </p:stCondLst>
                                        </p:cTn>
                                        <p:tgtEl>
                                          <p:spTgt spid="15"/>
                                        </p:tgtEl>
                                        <p:attrNameLst>
                                          <p:attrName>style.visibility</p:attrName>
                                        </p:attrNameLst>
                                      </p:cBhvr>
                                      <p:to>
                                        <p:strVal val="visible"/>
                                      </p:to>
                                    </p:set>
                                  </p:childTnLst>
                                </p:cTn>
                              </p:par>
                              <p:par>
                                <p:cTn id="16267" presetID="21" presetClass="entr" presetSubtype="1" repeatCount="1000" spd="100%" decel="0%" fill="hold" nodeType="afterEffect">
                                  <p:stCondLst>
                                    <p:cond delay="0"/>
                                  </p:stCondLst>
                                  <p:childTnLst>
                                    <p:animEffect filter="wheel(1)" transition="in">
                                      <p:cBhvr>
                                        <p:cTn id="16268" dur="1000" repeatCount="1000" spd="100%" accel="0%" decel="0%"/>
                                        <p:tgtEl>
                                          <p:spTgt spid="7"/>
                                        </p:tgtEl>
                                      </p:cBhvr>
                                    </p:animEffect>
                                    <p:set>
                                      <p:cBhvr>
                                        <p:cTn id="16269" dur="1000" repeatCount="1000" spd="100%" accel="0%" decel="0%" fill="hold">
                                          <p:stCondLst>
                                            <p:cond delay="0"/>
                                          </p:stCondLst>
                                        </p:cTn>
                                        <p:tgtEl>
                                          <p:spTgt spid="7"/>
                                        </p:tgtEl>
                                        <p:attrNameLst>
                                          <p:attrName>style.visibility</p:attrName>
                                        </p:attrNameLst>
                                      </p:cBhvr>
                                      <p:to>
                                        <p:strVal val="visible"/>
                                      </p:to>
                                    </p:set>
                                  </p:childTnLst>
                                </p:cTn>
                              </p:par>
                              <p:par>
                                <p:cTn id="16270" presetID="9" presetClass="entr" presetSubtype="0" repeatCount="1000" spd="100%" decel="0%" fill="hold" nodeType="afterEffect">
                                  <p:stCondLst>
                                    <p:cond delay="0"/>
                                  </p:stCondLst>
                                  <p:childTnLst>
                                    <p:animEffect filter="dissolve" transition="in">
                                      <p:cBhvr>
                                        <p:cTn id="16271" dur="1000" repeatCount="1000" spd="100%" accel="0%" decel="0%"/>
                                        <p:tgtEl>
                                          <p:spTgt spid="6"/>
                                        </p:tgtEl>
                                      </p:cBhvr>
                                    </p:animEffect>
                                    <p:set>
                                      <p:cBhvr>
                                        <p:cTn id="16272" dur="1000" repeatCount="1000" spd="100%" accel="0%" decel="0%" fill="hold">
                                          <p:stCondLst>
                                            <p:cond delay="0"/>
                                          </p:stCondLst>
                                        </p:cTn>
                                        <p:tgtEl>
                                          <p:spTgt spid="6"/>
                                        </p:tgtEl>
                                        <p:attrNameLst>
                                          <p:attrName>style.visibility</p:attrName>
                                        </p:attrNameLst>
                                      </p:cBhvr>
                                      <p:to>
                                        <p:strVal val="visible"/>
                                      </p:to>
                                    </p:set>
                                  </p:childTnLst>
                                </p:cTn>
                              </p:par>
                              <p:par>
                                <p:cTn id="16273" presetID="7" presetClass="entr" presetSubtype="8" repeatCount="1000" spd="100%" decel="0%" fill="hold" nodeType="afterEffect">
                                  <p:stCondLst>
                                    <p:cond delay="0"/>
                                  </p:stCondLst>
                                  <p:childTnLst>
                                    <p:anim calcmode="lin" valueType="num">
                                      <p:cBhvr additive="base">
                                        <p:cTn id="16274" dur="2000" repeatCount="1000" spd="100%" accel="0%" decel="0%" fill="hold"/>
                                        <p:tgtEl>
                                          <p:spTgt spid="8"/>
                                        </p:tgtEl>
                                        <p:attrNameLst>
                                          <p:attrName>ppt_x</p:attrName>
                                        </p:attrNameLst>
                                      </p:cBhvr>
                                      <p:tavLst>
                                        <p:tav fmla="" tm="0">
                                          <p:val>
                                            <p:strVal val="0-#ppt_w/2"/>
                                          </p:val>
                                        </p:tav>
                                        <p:tav fmla="" tm="100000">
                                          <p:val>
                                            <p:strVal val="#ppt_x"/>
                                          </p:val>
                                        </p:tav>
                                      </p:tavLst>
                                    </p:anim>
                                    <p:anim calcmode="lin" valueType="num">
                                      <p:cBhvr additive="base">
                                        <p:cTn id="16275" dur="2000" repeatCount="1000" spd="100%" accel="0%" decel="0%" fill="hold"/>
                                        <p:tgtEl>
                                          <p:spTgt spid="8"/>
                                        </p:tgtEl>
                                        <p:attrNameLst>
                                          <p:attrName>ppt_y</p:attrName>
                                        </p:attrNameLst>
                                      </p:cBhvr>
                                      <p:tavLst>
                                        <p:tav fmla="" tm="0">
                                          <p:val>
                                            <p:strVal val="#ppt_y"/>
                                          </p:val>
                                        </p:tav>
                                        <p:tav fmla="" tm="100000">
                                          <p:val>
                                            <p:strVal val="#ppt_y"/>
                                          </p:val>
                                        </p:tav>
                                      </p:tavLst>
                                    </p:anim>
                                    <p:set>
                                      <p:cBhvr>
                                        <p:cTn id="16276" dur="2000" repeatCount="1000" spd="100%" accel="0%" decel="0%" fill="hold">
                                          <p:stCondLst>
                                            <p:cond delay="0"/>
                                          </p:stCondLst>
                                        </p:cTn>
                                        <p:tgtEl>
                                          <p:spTgt spid="8"/>
                                        </p:tgtEl>
                                        <p:attrNameLst>
                                          <p:attrName>style.visibility</p:attrName>
                                        </p:attrNameLst>
                                      </p:cBhvr>
                                      <p:to>
                                        <p:strVal val="visible"/>
                                      </p:to>
                                    </p:set>
                                  </p:childTnLst>
                                </p:cTn>
                              </p:par>
                              <p:par>
                                <p:cTn id="16277" presetID="4" presetClass="entr" presetSubtype="16" repeatCount="1000" spd="100%" decel="0%" fill="hold" nodeType="afterEffect">
                                  <p:stCondLst>
                                    <p:cond delay="0"/>
                                  </p:stCondLst>
                                  <p:childTnLst>
                                    <p:animEffect filter="box(in)" transition="in">
                                      <p:cBhvr>
                                        <p:cTn id="16278" dur="1000" repeatCount="1000" spd="100%" accel="0%" decel="0%"/>
                                        <p:tgtEl>
                                          <p:spTgt spid="11"/>
                                        </p:tgtEl>
                                      </p:cBhvr>
                                    </p:animEffect>
                                    <p:set>
                                      <p:cBhvr>
                                        <p:cTn id="16279" dur="1000" repeatCount="1000" spd="100%" accel="0%" decel="0%" fill="hold">
                                          <p:stCondLst>
                                            <p:cond delay="0"/>
                                          </p:stCondLst>
                                        </p:cTn>
                                        <p:tgtEl>
                                          <p:spTgt spid="11"/>
                                        </p:tgtEl>
                                        <p:attrNameLst>
                                          <p:attrName>style.visibility</p:attrName>
                                        </p:attrNameLst>
                                      </p:cBhvr>
                                      <p:to>
                                        <p:strVal val="visible"/>
                                      </p:to>
                                    </p:set>
                                  </p:childTnLst>
                                </p:cTn>
                              </p:par>
                              <p:par>
                                <p:cTn id="16280" presetID="2" presetClass="entr" presetSubtype="12" repeatCount="1000" spd="100%" decel="0%" fill="hold" nodeType="afterEffect">
                                  <p:stCondLst>
                                    <p:cond delay="0"/>
                                  </p:stCondLst>
                                  <p:childTnLst>
                                    <p:anim calcmode="lin" valueType="num">
                                      <p:cBhvr additive="base">
                                        <p:cTn id="16281" dur="1000" repeatCount="1000" spd="100%" accel="0%" decel="0%" fill="hold"/>
                                        <p:tgtEl>
                                          <p:spTgt spid="10"/>
                                        </p:tgtEl>
                                        <p:attrNameLst>
                                          <p:attrName>ppt_x</p:attrName>
                                        </p:attrNameLst>
                                      </p:cBhvr>
                                      <p:tavLst>
                                        <p:tav fmla="" tm="0">
                                          <p:val>
                                            <p:strVal val="0-#ppt_w/2"/>
                                          </p:val>
                                        </p:tav>
                                        <p:tav fmla="" tm="100000">
                                          <p:val>
                                            <p:strVal val="#ppt_x"/>
                                          </p:val>
                                        </p:tav>
                                      </p:tavLst>
                                    </p:anim>
                                    <p:anim calcmode="lin" valueType="num">
                                      <p:cBhvr additive="base">
                                        <p:cTn id="16282" dur="1000" repeatCount="1000" spd="100%" accel="0%" decel="0%" fill="hold"/>
                                        <p:tgtEl>
                                          <p:spTgt spid="10"/>
                                        </p:tgtEl>
                                        <p:attrNameLst>
                                          <p:attrName>ppt_y</p:attrName>
                                        </p:attrNameLst>
                                      </p:cBhvr>
                                      <p:tavLst>
                                        <p:tav fmla="" tm="0">
                                          <p:val>
                                            <p:strVal val="1+#ppt_h/2"/>
                                          </p:val>
                                        </p:tav>
                                        <p:tav fmla="" tm="100000">
                                          <p:val>
                                            <p:strVal val="#ppt_y"/>
                                          </p:val>
                                        </p:tav>
                                      </p:tavLst>
                                    </p:anim>
                                    <p:set>
                                      <p:cBhvr>
                                        <p:cTn id="16283" dur="1000" repeatCount="1000" spd="100%" accel="0%" decel="0%" fill="hold">
                                          <p:stCondLst>
                                            <p:cond delay="0"/>
                                          </p:stCondLst>
                                        </p:cTn>
                                        <p:tgtEl>
                                          <p:spTgt spid="10"/>
                                        </p:tgtEl>
                                        <p:attrNameLst>
                                          <p:attrName>style.visibility</p:attrName>
                                        </p:attrNameLst>
                                      </p:cBhvr>
                                      <p:to>
                                        <p:strVal val="visible"/>
                                      </p:to>
                                    </p:set>
                                  </p:childTnLst>
                                </p:cTn>
                              </p:par>
                              <p:par>
                                <p:cTn id="16284" presetID="30" presetClass="entr" presetSubtype="0" repeatCount="1000" spd="100%" decel="0%" fill="hold" nodeType="afterEffect">
                                  <p:stCondLst>
                                    <p:cond delay="0"/>
                                  </p:stCondLst>
                                  <p:childTnLst>
                                    <p:anim calcmode="lin" valueType="num">
                                      <p:cBhvr>
                                        <p:cTn id="16286" dur="800" repeatCount="1000" spd="100%" accel="0%" decel="100000" fill="hold"/>
                                        <p:tgtEl>
                                          <p:spTgt spid="12"/>
                                        </p:tgtEl>
                                        <p:attrNameLst>
                                          <p:attrName>style.rotation</p:attrName>
                                        </p:attrNameLst>
                                      </p:cBhvr>
                                      <p:tavLst>
                                        <p:tav fmla="" tm="0">
                                          <p:val>
                                            <p:fltVal val="-90.0"/>
                                          </p:val>
                                        </p:tav>
                                        <p:tav fmla="" tm="100000">
                                          <p:val>
                                            <p:fltVal val="0.0"/>
                                          </p:val>
                                        </p:tav>
                                      </p:tavLst>
                                    </p:anim>
                                    <p:anim calcmode="lin" valueType="num">
                                      <p:cBhvr>
                                        <p:cTn id="16287" dur="800" repeatCount="1000" spd="100%" accel="0%" decel="100000" fill="hold"/>
                                        <p:tgtEl>
                                          <p:spTgt spid="12"/>
                                        </p:tgtEl>
                                        <p:attrNameLst>
                                          <p:attrName>ppt_x</p:attrName>
                                        </p:attrNameLst>
                                      </p:cBhvr>
                                      <p:tavLst>
                                        <p:tav fmla="" tm="0">
                                          <p:val>
                                            <p:strVal val="#ppt_x+0.4"/>
                                          </p:val>
                                        </p:tav>
                                        <p:tav fmla="" tm="100000">
                                          <p:val>
                                            <p:strVal val="#ppt_x-0.05"/>
                                          </p:val>
                                        </p:tav>
                                      </p:tavLst>
                                    </p:anim>
                                    <p:anim calcmode="lin" valueType="num">
                                      <p:cBhvr>
                                        <p:cTn id="16288" dur="800" repeatCount="1000" spd="100%" accel="0%" decel="100000" fill="hold"/>
                                        <p:tgtEl>
                                          <p:spTgt spid="12"/>
                                        </p:tgtEl>
                                        <p:attrNameLst>
                                          <p:attrName>ppt_y</p:attrName>
                                        </p:attrNameLst>
                                      </p:cBhvr>
                                      <p:tavLst>
                                        <p:tav fmla="" tm="0">
                                          <p:val>
                                            <p:strVal val="#ppt_y-0.4"/>
                                          </p:val>
                                        </p:tav>
                                        <p:tav fmla="" tm="100000">
                                          <p:val>
                                            <p:strVal val="#ppt_y+0.1"/>
                                          </p:val>
                                        </p:tav>
                                      </p:tavLst>
                                    </p:anim>
                                    <p:anim calcmode="lin" valueType="num">
                                      <p:cBhvr>
                                        <p:cTn id="16289" dur="200" repeatCount="1000" spd="100%" accel="100000" decel="0%" fill="hold">
                                          <p:stCondLst>
                                            <p:cond delay="800"/>
                                          </p:stCondLst>
                                        </p:cTn>
                                        <p:tgtEl>
                                          <p:spTgt spid="12"/>
                                        </p:tgtEl>
                                        <p:attrNameLst>
                                          <p:attrName>ppt_x</p:attrName>
                                        </p:attrNameLst>
                                      </p:cBhvr>
                                      <p:tavLst>
                                        <p:tav fmla="" tm="0">
                                          <p:val>
                                            <p:strVal val="#ppt_x-0.05"/>
                                          </p:val>
                                        </p:tav>
                                        <p:tav fmla="" tm="100000">
                                          <p:val>
                                            <p:strVal val="#ppt_x"/>
                                          </p:val>
                                        </p:tav>
                                      </p:tavLst>
                                    </p:anim>
                                    <p:anim calcmode="lin" valueType="num">
                                      <p:cBhvr>
                                        <p:cTn id="16290" dur="200" repeatCount="1000" spd="100%" accel="100000" decel="0%" fill="hold">
                                          <p:stCondLst>
                                            <p:cond delay="800"/>
                                          </p:stCondLst>
                                        </p:cTn>
                                        <p:tgtEl>
                                          <p:spTgt spid="12"/>
                                        </p:tgtEl>
                                        <p:attrNameLst>
                                          <p:attrName>ppt_y</p:attrName>
                                        </p:attrNameLst>
                                      </p:cBhvr>
                                      <p:tavLst>
                                        <p:tav fmla="" tm="0">
                                          <p:val>
                                            <p:strVal val="#ppt_y+0.1"/>
                                          </p:val>
                                        </p:tav>
                                        <p:tav fmla="" tm="100000">
                                          <p:val>
                                            <p:strVal val="#ppt_y"/>
                                          </p:val>
                                        </p:tav>
                                      </p:tavLst>
                                    </p:anim>
                                    <p:animEffect filter="fade" transition="in">
                                      <p:cBhvr>
                                        <p:cTn id="16285" dur="800" repeatCount="1000" spd="100%" accel="0%" decel="100000"/>
                                        <p:tgtEl>
                                          <p:spTgt spid="12"/>
                                        </p:tgtEl>
                                      </p:cBhvr>
                                    </p:animEffect>
                                    <p:set>
                                      <p:cBhvr>
                                        <p:cTn id="16291" dur="1" repeatCount="1000" spd="100%" accel="0%" decel="0%" fill="hold">
                                          <p:stCondLst>
                                            <p:cond delay="0"/>
                                          </p:stCondLst>
                                        </p:cTn>
                                        <p:tgtEl>
                                          <p:spTgt spid="12"/>
                                        </p:tgtEl>
                                        <p:attrNameLst>
                                          <p:attrName>style.visibility</p:attrName>
                                        </p:attrNameLst>
                                      </p:cBhvr>
                                      <p:to>
                                        <p:strVal val="visible"/>
                                      </p:to>
                                    </p:set>
                                  </p:childTnLst>
                                </p:cTn>
                              </p:par>
                              <p:par>
                                <p:cTn id="16292" presetID="23" presetClass="entr" presetSubtype="288" repeatCount="1000" spd="100%" decel="0%" fill="hold" nodeType="afterEffect">
                                  <p:stCondLst>
                                    <p:cond delay="0"/>
                                  </p:stCondLst>
                                  <p:childTnLst>
                                    <p:anim calcmode="lin" valueType="num">
                                      <p:cBhvr>
                                        <p:cTn id="16293" dur="500" repeatCount="1000" spd="100%" accel="0%" decel="0%" fill="hold"/>
                                        <p:tgtEl>
                                          <p:spTgt spid="3"/>
                                        </p:tgtEl>
                                        <p:attrNameLst>
                                          <p:attrName>ppt_w</p:attrName>
                                        </p:attrNameLst>
                                      </p:cBhvr>
                                      <p:tavLst>
                                        <p:tav fmla="" tm="0">
                                          <p:val>
                                            <p:strVal val="4/3*#ppt_w"/>
                                          </p:val>
                                        </p:tav>
                                        <p:tav fmla="" tm="100000">
                                          <p:val>
                                            <p:strVal val="#ppt_w"/>
                                          </p:val>
                                        </p:tav>
                                      </p:tavLst>
                                    </p:anim>
                                    <p:anim calcmode="lin" valueType="num">
                                      <p:cBhvr>
                                        <p:cTn id="16294" dur="500" repeatCount="1000" spd="100%" accel="0%" decel="0%" fill="hold"/>
                                        <p:tgtEl>
                                          <p:spTgt spid="3"/>
                                        </p:tgtEl>
                                        <p:attrNameLst>
                                          <p:attrName>ppt_h</p:attrName>
                                        </p:attrNameLst>
                                      </p:cBhvr>
                                      <p:tavLst>
                                        <p:tav fmla="" tm="0">
                                          <p:val>
                                            <p:strVal val="4/3*#ppt_h"/>
                                          </p:val>
                                        </p:tav>
                                        <p:tav fmla="" tm="100000">
                                          <p:val>
                                            <p:strVal val="#ppt_h"/>
                                          </p:val>
                                        </p:tav>
                                      </p:tavLst>
                                    </p:anim>
                                    <p:set>
                                      <p:cBhvr>
                                        <p:cTn id="16295" dur="500" repeatCount="1000" spd="100%" accel="0%" decel="0%" fill="hold">
                                          <p:stCondLst>
                                            <p:cond delay="0"/>
                                          </p:stCondLst>
                                        </p:cTn>
                                        <p:tgtEl>
                                          <p:spTgt spid="3"/>
                                        </p:tgtEl>
                                        <p:attrNameLst>
                                          <p:attrName>style.visibility</p:attrName>
                                        </p:attrNameLst>
                                      </p:cBhvr>
                                      <p:to>
                                        <p:strVal val="visible"/>
                                      </p:to>
                                    </p:set>
                                  </p:childTnLst>
                                </p:cTn>
                              </p:par>
                              <p:par>
                                <p:cTn id="16296" presetID="26" presetClass="entr" presetSubtype="0" repeatCount="1000" spd="100%" decel="0%" fill="hold" nodeType="afterEffect">
                                  <p:stCondLst>
                                    <p:cond delay="0"/>
                                  </p:stCondLst>
                                  <p:childTnLst>
                                    <p:anim calcmode="lin" valueType="num">
                                      <p:cBhvr>
                                        <p:cTn id="16298" dur="911" repeatCount="1000" spd="100%" accel="0%" decel="0%" tmFilter="0,0; 0.14,0.36; 0.43,0.73; 0.71,0.91; 1.0,1.0">
                                          <p:stCondLst>
                                            <p:cond delay="0"/>
                                          </p:stCondLst>
                                        </p:cTn>
                                        <p:tgtEl>
                                          <p:spTgt spid="2"/>
                                        </p:tgtEl>
                                        <p:attrNameLst>
                                          <p:attrName>ppt_x</p:attrName>
                                        </p:attrNameLst>
                                      </p:cBhvr>
                                      <p:tavLst>
                                        <p:tav fmla="" tm="0">
                                          <p:val>
                                            <p:strVal val="#ppt_x-0.25"/>
                                          </p:val>
                                        </p:tav>
                                        <p:tav fmla="" tm="100000">
                                          <p:val>
                                            <p:strVal val="#ppt_x"/>
                                          </p:val>
                                        </p:tav>
                                      </p:tavLst>
                                    </p:anim>
                                    <p:anim calcmode="lin" valueType="num">
                                      <p:cBhvr>
                                        <p:cTn id="16299" dur="332" repeatCount="1000" spd="100%" accel="0%" decel="0%" tmFilter="0.0,0.0; 0.25,0.07; 0.50,0.2; 0.75,0.467; 1.0,1.0">
                                          <p:stCondLst>
                                            <p:cond delay="0"/>
                                          </p:stCondLst>
                                        </p:cTn>
                                        <p:tgtEl>
                                          <p:spTgt spid="2"/>
                                        </p:tgtEl>
                                        <p:attrNameLst>
                                          <p:attrName>ppt_y</p:attrName>
                                        </p:attrNameLst>
                                      </p:cBhvr>
                                      <p:tavLst>
                                        <p:tav fmla="#ppt_y-sin(pi*$)/3" tm="0">
                                          <p:val>
                                            <p:fltVal val="0.5"/>
                                          </p:val>
                                        </p:tav>
                                        <p:tav fmla="" tm="100000">
                                          <p:val>
                                            <p:fltVal val="1.0"/>
                                          </p:val>
                                        </p:tav>
                                      </p:tavLst>
                                    </p:anim>
                                    <p:anim calcmode="lin" valueType="num">
                                      <p:cBhvr>
                                        <p:cTn id="16300" dur="332" repeatCount="1000" spd="100%" accel="0%" decel="0%" tmFilter="0, 0; 0.125,0.2665; 0.25,0.4; 0.375,0.465; 0.5,0.5;  0.625,0.535; 0.75,0.6; 0.875,0.7335; 1,1">
                                          <p:stCondLst>
                                            <p:cond delay="332"/>
                                          </p:stCondLst>
                                        </p:cTn>
                                        <p:tgtEl>
                                          <p:spTgt spid="2"/>
                                        </p:tgtEl>
                                        <p:attrNameLst>
                                          <p:attrName>ppt_y</p:attrName>
                                        </p:attrNameLst>
                                      </p:cBhvr>
                                      <p:tavLst>
                                        <p:tav fmla="#ppt_y-sin(pi*$)/9" tm="0">
                                          <p:val>
                                            <p:fltVal val="0.0"/>
                                          </p:val>
                                        </p:tav>
                                        <p:tav fmla="" tm="100000">
                                          <p:val>
                                            <p:fltVal val="1.0"/>
                                          </p:val>
                                        </p:tav>
                                      </p:tavLst>
                                    </p:anim>
                                    <p:anim calcmode="lin" valueType="num">
                                      <p:cBhvr>
                                        <p:cTn id="16301" dur="166" repeatCount="1000" spd="100%" accel="0%" decel="0%" tmFilter="0, 0; 0.125,0.2665; 0.25,0.4; 0.375,0.465; 0.5,0.5;  0.625,0.535; 0.75,0.6; 0.875,0.7335; 1,1">
                                          <p:stCondLst>
                                            <p:cond delay="662"/>
                                          </p:stCondLst>
                                        </p:cTn>
                                        <p:tgtEl>
                                          <p:spTgt spid="2"/>
                                        </p:tgtEl>
                                        <p:attrNameLst>
                                          <p:attrName>ppt_y</p:attrName>
                                        </p:attrNameLst>
                                      </p:cBhvr>
                                      <p:tavLst>
                                        <p:tav fmla="#ppt_y-sin(pi*$)/27" tm="0">
                                          <p:val>
                                            <p:fltVal val="0.0"/>
                                          </p:val>
                                        </p:tav>
                                        <p:tav fmla="" tm="100000">
                                          <p:val>
                                            <p:fltVal val="1.0"/>
                                          </p:val>
                                        </p:tav>
                                      </p:tavLst>
                                    </p:anim>
                                    <p:anim calcmode="lin" valueType="num">
                                      <p:cBhvr>
                                        <p:cTn id="16302" dur="82" repeatCount="1000" spd="100%" accel="0%" decel="0%" tmFilter="0, 0; 0.125,0.2665; 0.25,0.4; 0.375,0.465; 0.5,0.5;  0.625,0.535; 0.75,0.6; 0.875,0.7335; 1,1">
                                          <p:stCondLst>
                                            <p:cond delay="828"/>
                                          </p:stCondLst>
                                        </p:cTn>
                                        <p:tgtEl>
                                          <p:spTgt spid="2"/>
                                        </p:tgtEl>
                                        <p:attrNameLst>
                                          <p:attrName>ppt_y</p:attrName>
                                        </p:attrNameLst>
                                      </p:cBhvr>
                                      <p:tavLst>
                                        <p:tav fmla="#ppt_y-sin(pi*$)/81" tm="0">
                                          <p:val>
                                            <p:fltVal val="0.0"/>
                                          </p:val>
                                        </p:tav>
                                        <p:tav fmla="" tm="100000">
                                          <p:val>
                                            <p:fltVal val="1.0"/>
                                          </p:val>
                                        </p:tav>
                                      </p:tavLst>
                                    </p:anim>
                                    <p:animEffect filter="wipe(down)" transition="in">
                                      <p:cBhvr>
                                        <p:cTn id="16297" dur="290" repeatCount="1000" spd="100%" accel="0%" decel="0%">
                                          <p:stCondLst>
                                            <p:cond delay="0"/>
                                          </p:stCondLst>
                                        </p:cTn>
                                        <p:tgtEl>
                                          <p:spTgt spid="2"/>
                                        </p:tgtEl>
                                      </p:cBhvr>
                                    </p:animEffect>
                                    <p:animScale>
                                      <p:cBhvr>
                                        <p:cTn id="16303" dur="13" repeatCount="1000" spd="100%" accel="0%" decel="0%">
                                          <p:stCondLst>
                                            <p:cond delay="325"/>
                                          </p:stCondLst>
                                        </p:cTn>
                                        <p:tgtEl>
                                          <p:spTgt spid="2"/>
                                        </p:tgtEl>
                                      </p:cBhvr>
                                      <p:to x="100000" y="60000"/>
                                    </p:animScale>
                                    <p:animScale>
                                      <p:cBhvr>
                                        <p:cTn id="16304" dur="83" repeatCount="1000" spd="100%" accel="0%" decel="50000">
                                          <p:stCondLst>
                                            <p:cond delay="338"/>
                                          </p:stCondLst>
                                        </p:cTn>
                                        <p:tgtEl>
                                          <p:spTgt spid="2"/>
                                        </p:tgtEl>
                                      </p:cBhvr>
                                      <p:to x="100000" y="100000"/>
                                    </p:animScale>
                                    <p:animScale>
                                      <p:cBhvr>
                                        <p:cTn id="16305" dur="13" repeatCount="1000" spd="100%" accel="0%" decel="0%">
                                          <p:stCondLst>
                                            <p:cond delay="656"/>
                                          </p:stCondLst>
                                        </p:cTn>
                                        <p:tgtEl>
                                          <p:spTgt spid="2"/>
                                        </p:tgtEl>
                                      </p:cBhvr>
                                      <p:to x="100000" y="80000"/>
                                    </p:animScale>
                                    <p:animScale>
                                      <p:cBhvr>
                                        <p:cTn id="16" dur="83" repeatCount="1000" spd="100%" accel="0%" decel="50000">
                                          <p:stCondLst>
                                            <p:cond delay="669"/>
                                          </p:stCondLst>
                                        </p:cTn>
                                        <p:tgtEl>
                                          <p:spTgt spid="2"/>
                                        </p:tgtEl>
                                      </p:cBhvr>
                                      <p:to x="100000" y="100000"/>
                                    </p:animScale>
                                    <p:animScale>
                                      <p:cBhvr>
                                        <p:cTn id="17" dur="13" repeatCount="1000" spd="100%" accel="0%" decel="0%">
                                          <p:stCondLst>
                                            <p:cond delay="821"/>
                                          </p:stCondLst>
                                        </p:cTn>
                                        <p:tgtEl>
                                          <p:spTgt spid="2"/>
                                        </p:tgtEl>
                                      </p:cBhvr>
                                      <p:to x="100000" y="90000"/>
                                    </p:animScale>
                                    <p:animScale>
                                      <p:cBhvr>
                                        <p:cTn id="18" dur="83" repeatCount="1000" spd="100%" accel="0%" decel="50000">
                                          <p:stCondLst>
                                            <p:cond delay="834"/>
                                          </p:stCondLst>
                                        </p:cTn>
                                        <p:tgtEl>
                                          <p:spTgt spid="2"/>
                                        </p:tgtEl>
                                      </p:cBhvr>
                                      <p:to x="100000" y="100000"/>
                                    </p:animScale>
                                    <p:animScale>
                                      <p:cBhvr>
                                        <p:cTn id="19" dur="13" repeatCount="1000" spd="100%" accel="0%" decel="0%">
                                          <p:stCondLst>
                                            <p:cond delay="904"/>
                                          </p:stCondLst>
                                        </p:cTn>
                                        <p:tgtEl>
                                          <p:spTgt spid="2"/>
                                        </p:tgtEl>
                                      </p:cBhvr>
                                      <p:to x="100000" y="95000"/>
                                    </p:animScale>
                                    <p:animScale>
                                      <p:cBhvr>
                                        <p:cTn id="20" dur="83" repeatCount="1000" spd="100%" accel="0%" decel="50000">
                                          <p:stCondLst>
                                            <p:cond delay="917"/>
                                          </p:stCondLst>
                                        </p:cTn>
                                        <p:tgtEl>
                                          <p:spTgt spid="2"/>
                                        </p:tgtEl>
                                      </p:cBhvr>
                                      <p:to x="100000" y="100000"/>
                                    </p:animScale>
                                    <p:set>
                                      <p:cBhvr>
                                        <p:cTn id="16306" dur="1" repeatCount="1000" spd="100%" accel="0%" decel="0%" fill="hold">
                                          <p:stCondLst>
                                            <p:cond delay="0"/>
                                          </p:stCondLst>
                                        </p:cTn>
                                        <p:tgtEl>
                                          <p:spTgt spid="2"/>
                                        </p:tgtEl>
                                        <p:attrNameLst>
                                          <p:attrName>style.visibility</p:attrName>
                                        </p:attrNameLst>
                                      </p:cBhvr>
                                      <p:to>
                                        <p:strVal val="visible"/>
                                      </p:to>
                                    </p:set>
                                  </p:childTnLst>
                                </p:cTn>
                              </p:par>
                              <p:par>
                                <p:cTn id="16307" presetID="18" presetClass="entr" presetSubtype="12" repeatCount="1000" spd="100%" decel="0%" fill="hold" nodeType="afterEffect">
                                  <p:stCondLst>
                                    <p:cond delay="0"/>
                                  </p:stCondLst>
                                  <p:childTnLst>
                                    <p:animEffect filter="strips(downLeft)" transition="in">
                                      <p:cBhvr>
                                        <p:cTn id="16308" dur="500" repeatCount="1000" spd="100%" accel="0%" decel="0%"/>
                                        <p:tgtEl>
                                          <p:spTgt spid="4"/>
                                        </p:tgtEl>
                                      </p:cBhvr>
                                    </p:animEffect>
                                    <p:set>
                                      <p:cBhvr>
                                        <p:cTn id="16309" dur="500" repeatCount="1000" spd="100%" accel="0%" decel="0%"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image5.jpeg" id="2"/>
          <p:cNvPicPr>
            <a:picLocks noChangeAspect="true"/>
          </p:cNvPicPr>
          <p:nvPr/>
        </p:nvPicPr>
        <p:blipFill>
          <a:blip r:embed="rId2"/>
          <a:srcRect/>
          <a:stretch>
            <a:fillRect/>
          </a:stretch>
        </p:blipFill>
        <p:spPr>
          <a:xfrm rot="10800000">
            <a:off x="0" y="-106951"/>
            <a:ext cx="12192000" cy="6858000"/>
          </a:xfrm>
          <a:prstGeom prst="rect">
            <a:avLst/>
          </a:prstGeom>
        </p:spPr>
      </p:pic>
      <p:pic>
        <p:nvPicPr>
          <p:cNvPr name="image6.png" id="3"/>
          <p:cNvPicPr>
            <a:picLocks noChangeAspect="true"/>
          </p:cNvPicPr>
          <p:nvPr/>
        </p:nvPicPr>
        <p:blipFill>
          <a:blip r:embed="rId3"/>
          <a:srcRect/>
          <a:stretch>
            <a:fillRect/>
          </a:stretch>
        </p:blipFill>
        <p:spPr>
          <a:xfrm>
            <a:off x="10012680" y="4312920"/>
            <a:ext cx="1386840" cy="1661160"/>
          </a:xfrm>
          <a:prstGeom prst="rect">
            <a:avLst/>
          </a:prstGeom>
        </p:spPr>
      </p:pic>
      <p:pic>
        <p:nvPicPr>
          <p:cNvPr name="image7.png" id="4"/>
          <p:cNvPicPr>
            <a:picLocks noChangeAspect="true"/>
          </p:cNvPicPr>
          <p:nvPr/>
        </p:nvPicPr>
        <p:blipFill>
          <a:blip r:embed="rId4"/>
          <a:srcRect/>
          <a:stretch>
            <a:fillRect/>
          </a:stretch>
        </p:blipFill>
        <p:spPr>
          <a:xfrm rot="13365612">
            <a:off x="8326577" y="981825"/>
            <a:ext cx="2610205" cy="3126509"/>
          </a:xfrm>
          <a:prstGeom prst="rect">
            <a:avLst/>
          </a:prstGeom>
        </p:spPr>
      </p:pic>
      <p:sp>
        <p:nvSpPr>
          <p:cNvPr name="TextBox 5" id="5"/>
          <p:cNvSpPr txBox="true"/>
          <p:nvPr/>
        </p:nvSpPr>
        <p:spPr>
          <a:xfrm>
            <a:off x="7548236" y="3982164"/>
            <a:ext cx="2083443" cy="2215991"/>
          </a:xfrm>
          <a:prstGeom prst="rect">
            <a:avLst/>
          </a:prstGeom>
          <a:noFill/>
        </p:spPr>
        <p:txBody>
          <a:bodyPr anchor="t" rtlCol="false" vert="horz" wrap="square" tIns="45720" lIns="91440" bIns="45720" rIns="91440">
            <a:spAutoFit/>
          </a:bodyPr>
          <a:lstStyle/>
          <a:p>
            <a:pPr algn="l" marL="0">
              <a:defRPr/>
            </a:pPr>
            <a:r>
              <a:rPr lang="en-US" b="true" i="false" sz="13800" baseline="0" u="none">
                <a:solidFill>
                  <a:srgbClr val="FFFFFF"/>
                </a:solidFill>
                <a:effectLst>
                  <a:outerShdw algn="tl" blurRad="38100" dir="2700000" dist="38100">
                    <a:srgbClr val="000000">
                      <a:alpha val="43137"/>
                    </a:srgbClr>
                  </a:outerShdw>
                </a:effectLst>
                <a:latin typeface="MingLiU_HKSCS-ExtB"/>
                <a:ea typeface="MingLiU_HKSCS-ExtB"/>
              </a:rPr>
              <a:t>03.</a:t>
            </a:r>
            <a:endParaRPr lang="en-US" sz="1100"/>
          </a:p>
        </p:txBody>
      </p:sp>
      <p:grpSp>
        <p:nvGrpSpPr>
          <p:cNvPr name="Group 6" id="6"/>
          <p:cNvGrpSpPr/>
          <p:nvPr/>
        </p:nvGrpSpPr>
        <p:grpSpPr>
          <a:xfrm rot="5400000">
            <a:off x="1400642" y="3212090"/>
            <a:ext cx="960698" cy="219918"/>
            <a:chOff x="1026290" y="5707476"/>
            <a:chExt cx="960698" cy="219918"/>
          </a:xfrm>
          <a:solidFill>
            <a:srgbClr val="FFFFFF"/>
          </a:solidFill>
        </p:grpSpPr>
        <p:sp>
          <p:nvSpPr>
            <p:cNvPr name="AutoShape 7" id="7"/>
            <p:cNvSpPr/>
            <p:nvPr/>
          </p:nvSpPr>
          <p:spPr>
            <a:xfrm>
              <a:off x="102629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8" id="8"/>
            <p:cNvSpPr/>
            <p:nvPr/>
          </p:nvSpPr>
          <p:spPr>
            <a:xfrm>
              <a:off x="139668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sp>
          <p:nvSpPr>
            <p:cNvPr name="AutoShape 9" id="9"/>
            <p:cNvSpPr/>
            <p:nvPr/>
          </p:nvSpPr>
          <p:spPr>
            <a:xfrm>
              <a:off x="1767070" y="5707476"/>
              <a:ext cx="219918" cy="219918"/>
            </a:xfrm>
            <a:prstGeom prst="ellipse">
              <a:avLst/>
            </a:prstGeom>
            <a:grpFill/>
            <a:ln cap="flat" cmpd="sng">
              <a:prstDash val="solid"/>
            </a:ln>
          </p:spPr>
          <p:txBody>
            <a:bodyPr vert="horz" anchor="ctr" wrap="square" tIns="45720" lIns="91440" bIns="45720" rIns="91440">
              <a:normAutofit/>
            </a:bodyPr>
            <a:p>
              <a:pPr algn="ctr" marL="0"/>
            </a:p>
          </p:txBody>
        </p:sp>
      </p:grpSp>
      <p:sp>
        <p:nvSpPr>
          <p:cNvPr name="TextBox 10" id="10"/>
          <p:cNvSpPr txBox="true"/>
          <p:nvPr/>
        </p:nvSpPr>
        <p:spPr>
          <a:xfrm>
            <a:off x="2436447" y="3479232"/>
            <a:ext cx="7576233" cy="646331"/>
          </a:xfrm>
          <a:prstGeom prst="rect">
            <a:avLst/>
          </a:prstGeom>
          <a:noFill/>
        </p:spPr>
        <p:txBody>
          <a:bodyPr anchor="t" rtlCol="false" vert="horz" wrap="square" tIns="45720" lIns="91440" bIns="45720" rIns="91440">
            <a:spAutoFit/>
          </a:bodyPr>
          <a:lstStyle/>
          <a:p>
            <a:pPr algn="ctr" marL="0">
              <a:defRPr/>
            </a:pPr>
            <a:r>
              <a:rPr lang="zh-CN" b="true" i="false" sz="3600" baseline="0" u="none" altLang="en-US">
                <a:solidFill>
                  <a:srgbClr val="FFFFFF"/>
                </a:solidFill>
                <a:effectLst>
                  <a:outerShdw algn="tl" blurRad="38100" dir="2700000" dist="38100">
                    <a:srgbClr val="000000">
                      <a:alpha val="43137"/>
                    </a:srgbClr>
                  </a:outerShdw>
                </a:effectLst>
                <a:latin typeface="三极准柔宋"/>
                <a:ea typeface="三极准柔宋"/>
              </a:rPr>
              <a:t>Fraud Detection Techniques</a:t>
            </a:r>
            <a:endParaRPr lang="en-US" sz="1100"/>
          </a:p>
        </p:txBody>
      </p:sp>
    </p:spTree>
  </p:cSld>
  <p:clrMapOvr>
    <a:masterClrMapping/>
  </p:clrMapOvr>
  <p:transition spd="slow">
    <p:randomBar dir="vert"/>
  </p:transition>
  <p:timing>
    <p:tnLst>
      <p:par>
        <p:cTn id="18466" dur="indefinite" repeatCount="1000" spd="100%" accel="0%" decel="0%" restart="never" nodeType="tmRoot">
          <p:childTnLst>
            <p:seq concurrent="true" nextAc="seek">
              <p:cTn id="18467" dur="indefinite" repeatCount="1000" spd="100%" accel="0%" decel="0%" nodeType="mainSeq">
                <p:childTnLst>
                  <p:par>
                    <p:cTn id="18468" repeatCount="1000" spd="100%" accel="0%" decel="0%" fill="hold">
                      <p:stCondLst>
                        <p:cond delay="indefinite"/>
                      </p:stCondLst>
                      <p:childTnLst>
                        <p:par>
                          <p:cTn id="18469" repeatCount="1000" spd="100%" decel="0%" fill="hold">
                            <p:stCondLst>
                              <p:cond delay="0"/>
                            </p:stCondLst>
                            <p:childTnLst>
                              <p:par>
                                <p:cTn id="18470" presetID="8" presetClass="entr" presetSubtype="16" repeatCount="1000" spd="100%" decel="0%" fill="hold" nodeType="afterEffect">
                                  <p:stCondLst>
                                    <p:cond delay="0"/>
                                  </p:stCondLst>
                                  <p:childTnLst>
                                    <p:animEffect filter="diamond(in)" transition="in">
                                      <p:cBhvr>
                                        <p:cTn id="18471" dur="1000" repeatCount="1000" spd="100%" accel="0%" decel="0%"/>
                                        <p:tgtEl>
                                          <p:spTgt spid="5"/>
                                        </p:tgtEl>
                                      </p:cBhvr>
                                    </p:animEffect>
                                    <p:set>
                                      <p:cBhvr>
                                        <p:cTn id="18472" dur="1000" repeatCount="1000" spd="100%" accel="0%" decel="0%" fill="hold">
                                          <p:stCondLst>
                                            <p:cond delay="0"/>
                                          </p:stCondLst>
                                        </p:cTn>
                                        <p:tgtEl>
                                          <p:spTgt spid="5"/>
                                        </p:tgtEl>
                                        <p:attrNameLst>
                                          <p:attrName>style.visibility</p:attrName>
                                        </p:attrNameLst>
                                      </p:cBhvr>
                                      <p:to>
                                        <p:strVal val="visible"/>
                                      </p:to>
                                    </p:set>
                                  </p:childTnLst>
                                </p:cTn>
                              </p:par>
                              <p:par>
                                <p:cTn id="18473" presetID="20" presetClass="entr" presetSubtype="0" repeatCount="1000" spd="100%" decel="0%" fill="hold" nodeType="afterEffect">
                                  <p:stCondLst>
                                    <p:cond delay="0"/>
                                  </p:stCondLst>
                                  <p:childTnLst>
                                    <p:animEffect filter="wedge" transition="in">
                                      <p:cBhvr>
                                        <p:cTn id="18474" dur="1000" repeatCount="1000" spd="100%" accel="0%" decel="0%"/>
                                        <p:tgtEl>
                                          <p:spTgt spid="10"/>
                                        </p:tgtEl>
                                      </p:cBhvr>
                                    </p:animEffect>
                                    <p:set>
                                      <p:cBhvr>
                                        <p:cTn id="18475" dur="1000" repeatCount="1000" spd="100%" accel="0%" decel="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全屏显示(4:3)</PresentationFormat>
  <Paragraphs>0</Paragraphs>
  <Slides>0</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0</vt:i4>
      </vt:variant>
    </vt:vector>
  </HeadingPairs>
  <TitlesOfParts>
    <vt:vector size="2" baseType="lpstr">
      <vt:lpstr>Arial</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cp:lastModifiedBy>卓伟 罗</cp:lastModifiedBy>
  <dcterms:modified xsi:type="dcterms:W3CDTF">2024-05-20T00:48:33Z</dcterms:modified>
  <cp:revision>2</cp:revision>
</cp:coreProperties>
</file>